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443E68C-646B-4B53-A5F7-591B0FE3D861}">
  <a:tblStyle styleId="{A443E68C-646B-4B53-A5F7-591B0FE3D86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1" Type="http://schemas.openxmlformats.org/officeDocument/2006/relationships/slide" Target="slides/slide35.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8a4c78515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8a4c78515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8a3537578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8a3537578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8a4c785155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8a4c785155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8a4c785155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8a4c785155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8ae1a40e0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8ae1a40e0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8ae1a40e0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8ae1a40e0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8a4c7851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8a4c7851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8a4c78515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8a4c78515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8a4c785155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8a4c785155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8a4c78515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8a4c78515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8ab027110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8ab027110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8a4c785155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8a4c785155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8a4c785155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8a4c785155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8a4c785155_4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8a4c785155_4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8a4c78515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8a4c78515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8a4c785155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8a4c785155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8a4c785155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8a4c785155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8ae1a40e0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8ae1a40e0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8a4c785155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8a4c785155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8a4c785155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8a4c785155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8a4c785155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8a4c785155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8a4c785155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8a4c785155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8ae1a40e0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8ae1a40e0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8a4c785155_4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8a4c785155_4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8a4c785155_4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8a4c785155_4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8a4c785155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8a4c785155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8a4c785155_4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8a4c785155_4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8a4c785155_4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8a4c785155_4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8a353757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8a353757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8a3537578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8a3537578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8a4c785155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8a4c785155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8a3537578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8a3537578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8a3537578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8a3537578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8a4c785155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8a4c785155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drive.google.com/file/d/1TLDPa1Vjj4Po1RtrKDOndK20nwlxSErT/view" TargetMode="External"/><Relationship Id="rId4" Type="http://schemas.openxmlformats.org/officeDocument/2006/relationships/image" Target="../media/image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TW" sz="3600"/>
              <a:t>臺大帳戶密碼重設機制之安全性探討</a:t>
            </a:r>
            <a:endParaRPr sz="3600"/>
          </a:p>
        </p:txBody>
      </p:sp>
      <p:sp>
        <p:nvSpPr>
          <p:cNvPr id="55" name="Google Shape;55;p13"/>
          <p:cNvSpPr txBox="1"/>
          <p:nvPr>
            <p:ph idx="1" type="subTitle"/>
          </p:nvPr>
        </p:nvSpPr>
        <p:spPr>
          <a:xfrm>
            <a:off x="510450" y="3182336"/>
            <a:ext cx="8123100" cy="119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sz="1800"/>
              <a:t>B07902002 連崇安</a:t>
            </a:r>
            <a:endParaRPr sz="1800"/>
          </a:p>
          <a:p>
            <a:pPr indent="0" lvl="0" marL="0" rtl="0" algn="ctr">
              <a:spcBef>
                <a:spcPts val="0"/>
              </a:spcBef>
              <a:spcAft>
                <a:spcPts val="0"/>
              </a:spcAft>
              <a:buNone/>
            </a:pPr>
            <a:r>
              <a:rPr lang="zh-TW" sz="1800"/>
              <a:t>B07902017 蔡昭信</a:t>
            </a:r>
            <a:endParaRPr sz="1800"/>
          </a:p>
          <a:p>
            <a:pPr indent="0" lvl="0" marL="0" rtl="0" algn="ctr">
              <a:spcBef>
                <a:spcPts val="0"/>
              </a:spcBef>
              <a:spcAft>
                <a:spcPts val="0"/>
              </a:spcAft>
              <a:buNone/>
            </a:pPr>
            <a:r>
              <a:rPr lang="zh-TW" sz="1800"/>
              <a:t>B07902135 黃申昌</a:t>
            </a:r>
            <a:endParaRPr sz="1800"/>
          </a:p>
          <a:p>
            <a:pPr indent="0" lvl="0" marL="0" rtl="0" algn="ctr">
              <a:spcBef>
                <a:spcPts val="0"/>
              </a:spcBef>
              <a:spcAft>
                <a:spcPts val="0"/>
              </a:spcAft>
              <a:buNone/>
            </a:pPr>
            <a:r>
              <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計中帳號修改密碼表格</a:t>
            </a:r>
            <a:r>
              <a:rPr lang="zh-TW"/>
              <a:t>（</a:t>
            </a:r>
            <a:r>
              <a:rPr lang="zh-TW"/>
              <a:t>以學生為例）</a:t>
            </a:r>
            <a:endParaRPr/>
          </a:p>
        </p:txBody>
      </p:sp>
      <p:sp>
        <p:nvSpPr>
          <p:cNvPr id="108" name="Google Shape;108;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申請人姓名</a:t>
            </a:r>
            <a:endParaRPr/>
          </a:p>
          <a:p>
            <a:pPr indent="-342900" lvl="0" marL="457200" rtl="0" algn="l">
              <a:spcBef>
                <a:spcPts val="0"/>
              </a:spcBef>
              <a:spcAft>
                <a:spcPts val="0"/>
              </a:spcAft>
              <a:buSzPts val="1800"/>
              <a:buChar char="●"/>
            </a:pPr>
            <a:r>
              <a:rPr lang="zh-TW"/>
              <a:t>學號 </a:t>
            </a:r>
            <a:r>
              <a:rPr b="1" lang="zh-TW">
                <a:solidFill>
                  <a:srgbClr val="FFFF00"/>
                </a:solidFill>
              </a:rPr>
              <a:t>或</a:t>
            </a:r>
            <a:r>
              <a:rPr lang="zh-TW"/>
              <a:t> 身分證字號</a:t>
            </a:r>
            <a:endParaRPr/>
          </a:p>
          <a:p>
            <a:pPr indent="-342900" lvl="0" marL="457200" rtl="0" algn="l">
              <a:spcBef>
                <a:spcPts val="0"/>
              </a:spcBef>
              <a:spcAft>
                <a:spcPts val="0"/>
              </a:spcAft>
              <a:buSzPts val="1800"/>
              <a:buChar char="●"/>
            </a:pPr>
            <a:r>
              <a:rPr lang="zh-TW"/>
              <a:t>帳戶名稱</a:t>
            </a:r>
            <a:endParaRPr b="1">
              <a:solidFill>
                <a:srgbClr val="FFFF00"/>
              </a:solidFill>
            </a:endParaRPr>
          </a:p>
          <a:p>
            <a:pPr indent="-342900" lvl="0" marL="457200" rtl="0" algn="l">
              <a:spcBef>
                <a:spcPts val="0"/>
              </a:spcBef>
              <a:spcAft>
                <a:spcPts val="0"/>
              </a:spcAft>
              <a:buSzPts val="1800"/>
              <a:buChar char="●"/>
            </a:pPr>
            <a:r>
              <a:rPr lang="zh-TW"/>
              <a:t>連絡電話</a:t>
            </a:r>
            <a:endParaRPr/>
          </a:p>
          <a:p>
            <a:pPr indent="-342900" lvl="0" marL="457200" rtl="0" algn="l">
              <a:spcBef>
                <a:spcPts val="0"/>
              </a:spcBef>
              <a:spcAft>
                <a:spcPts val="0"/>
              </a:spcAft>
              <a:buSzPts val="1800"/>
              <a:buChar char="●"/>
            </a:pPr>
            <a:r>
              <a:rPr lang="zh-TW"/>
              <a:t>學生證影本的</a:t>
            </a:r>
            <a:r>
              <a:rPr b="1" lang="zh-TW">
                <a:solidFill>
                  <a:srgbClr val="FFFF00"/>
                </a:solidFill>
              </a:rPr>
              <a:t>正面</a:t>
            </a:r>
            <a:endParaRPr b="1">
              <a:solidFill>
                <a:srgbClr val="FFFF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真的是機密資訊嗎？</a:t>
            </a:r>
            <a:endParaRPr/>
          </a:p>
        </p:txBody>
      </p:sp>
      <p:sp>
        <p:nvSpPr>
          <p:cNvPr id="114" name="Google Shape;114;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兩大問題：</a:t>
            </a:r>
            <a:endParaRPr/>
          </a:p>
          <a:p>
            <a:pPr indent="-342900" lvl="0" marL="457200" rtl="0" algn="l">
              <a:spcBef>
                <a:spcPts val="1600"/>
              </a:spcBef>
              <a:spcAft>
                <a:spcPts val="0"/>
              </a:spcAft>
              <a:buSzPts val="1800"/>
              <a:buChar char="●"/>
            </a:pPr>
            <a:r>
              <a:rPr lang="zh-TW"/>
              <a:t>表格中要求的資訊有多容易取得？</a:t>
            </a:r>
            <a:endParaRPr/>
          </a:p>
          <a:p>
            <a:pPr indent="-342900" lvl="0" marL="457200" rtl="0" algn="l">
              <a:spcBef>
                <a:spcPts val="0"/>
              </a:spcBef>
              <a:spcAft>
                <a:spcPts val="0"/>
              </a:spcAft>
              <a:buSzPts val="1800"/>
              <a:buChar char="●"/>
            </a:pPr>
            <a:r>
              <a:rPr lang="zh-TW"/>
              <a:t>密碼重設人員會驗證表格中哪些部份的真實性？</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4"/>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TW" sz="4200"/>
              <a:t>3</a:t>
            </a:r>
            <a:r>
              <a:rPr lang="zh-TW" sz="4200"/>
              <a:t>. 如何取</a:t>
            </a:r>
            <a:r>
              <a:rPr lang="zh-TW" sz="4200"/>
              <a:t>得學生證資訊</a:t>
            </a:r>
            <a:endParaRPr sz="4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前提假設</a:t>
            </a:r>
            <a:endParaRPr/>
          </a:p>
        </p:txBody>
      </p:sp>
      <p:sp>
        <p:nvSpPr>
          <p:cNvPr id="125" name="Google Shape;125;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zh-TW"/>
              <a:t>計中擁有學生的正確資料</a:t>
            </a:r>
            <a:endParaRPr/>
          </a:p>
          <a:p>
            <a:pPr indent="-342900" lvl="0" marL="457200" rtl="0" algn="l">
              <a:spcBef>
                <a:spcPts val="0"/>
              </a:spcBef>
              <a:spcAft>
                <a:spcPts val="0"/>
              </a:spcAft>
              <a:buSzPts val="1800"/>
              <a:buAutoNum type="arabicPeriod"/>
            </a:pPr>
            <a:r>
              <a:rPr lang="zh-TW"/>
              <a:t>計中會檢查填寫資料的正確性，但</a:t>
            </a:r>
            <a:r>
              <a:rPr b="1" lang="zh-TW">
                <a:solidFill>
                  <a:srgbClr val="FFFF00"/>
                </a:solidFill>
              </a:rPr>
              <a:t>不包含</a:t>
            </a:r>
            <a:r>
              <a:rPr lang="zh-TW"/>
              <a:t>聯絡電話</a:t>
            </a:r>
            <a:endParaRPr/>
          </a:p>
          <a:p>
            <a:pPr indent="-342900" lvl="0" marL="457200" rtl="0" algn="l">
              <a:spcBef>
                <a:spcPts val="0"/>
              </a:spcBef>
              <a:spcAft>
                <a:spcPts val="0"/>
              </a:spcAft>
              <a:buSzPts val="1800"/>
              <a:buAutoNum type="arabicPeriod"/>
            </a:pPr>
            <a:r>
              <a:rPr lang="zh-TW"/>
              <a:t>計中會檢查學生證正面影本資料的正確性</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學生證</a:t>
            </a:r>
            <a:r>
              <a:rPr b="1" lang="zh-TW">
                <a:solidFill>
                  <a:srgbClr val="FFFF00"/>
                </a:solidFill>
              </a:rPr>
              <a:t>正面</a:t>
            </a:r>
            <a:r>
              <a:rPr lang="zh-TW"/>
              <a:t>有哪些資訊？</a:t>
            </a:r>
            <a:endParaRPr/>
          </a:p>
        </p:txBody>
      </p:sp>
      <p:sp>
        <p:nvSpPr>
          <p:cNvPr id="131" name="Google Shape;131;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所屬學系（中文+英文）</a:t>
            </a:r>
            <a:endParaRPr/>
          </a:p>
          <a:p>
            <a:pPr indent="-342900" lvl="0" marL="457200" rtl="0" algn="l">
              <a:spcBef>
                <a:spcPts val="0"/>
              </a:spcBef>
              <a:spcAft>
                <a:spcPts val="0"/>
              </a:spcAft>
              <a:buSzPts val="1800"/>
              <a:buChar char="●"/>
            </a:pPr>
            <a:r>
              <a:rPr lang="zh-TW"/>
              <a:t>姓名</a:t>
            </a:r>
            <a:endParaRPr/>
          </a:p>
          <a:p>
            <a:pPr indent="-342900" lvl="0" marL="457200" rtl="0" algn="l">
              <a:spcBef>
                <a:spcPts val="0"/>
              </a:spcBef>
              <a:spcAft>
                <a:spcPts val="0"/>
              </a:spcAft>
              <a:buSzPts val="1800"/>
              <a:buChar char="●"/>
            </a:pPr>
            <a:r>
              <a:rPr lang="zh-TW"/>
              <a:t>學號</a:t>
            </a:r>
            <a:endParaRPr/>
          </a:p>
          <a:p>
            <a:pPr indent="-342900" lvl="0" marL="457200" rtl="0" algn="l">
              <a:spcBef>
                <a:spcPts val="0"/>
              </a:spcBef>
              <a:spcAft>
                <a:spcPts val="0"/>
              </a:spcAft>
              <a:buSzPts val="1800"/>
              <a:buChar char="●"/>
            </a:pPr>
            <a:r>
              <a:rPr lang="zh-TW"/>
              <a:t>條碼</a:t>
            </a:r>
            <a:endParaRPr/>
          </a:p>
          <a:p>
            <a:pPr indent="-342900" lvl="0" marL="457200" rtl="0" algn="l">
              <a:spcBef>
                <a:spcPts val="0"/>
              </a:spcBef>
              <a:spcAft>
                <a:spcPts val="0"/>
              </a:spcAft>
              <a:buSzPts val="1800"/>
              <a:buChar char="●"/>
            </a:pPr>
            <a:r>
              <a:rPr lang="zh-TW"/>
              <a:t>個人照片</a:t>
            </a:r>
            <a:endParaRPr/>
          </a:p>
        </p:txBody>
      </p:sp>
      <p:pic>
        <p:nvPicPr>
          <p:cNvPr id="132" name="Google Shape;132;p26"/>
          <p:cNvPicPr preferRelativeResize="0"/>
          <p:nvPr/>
        </p:nvPicPr>
        <p:blipFill>
          <a:blip r:embed="rId3">
            <a:alphaModFix/>
          </a:blip>
          <a:stretch>
            <a:fillRect/>
          </a:stretch>
        </p:blipFill>
        <p:spPr>
          <a:xfrm>
            <a:off x="3779825" y="1258387"/>
            <a:ext cx="5052475" cy="3204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回到密碼重設表格</a:t>
            </a:r>
            <a:endParaRPr/>
          </a:p>
        </p:txBody>
      </p:sp>
      <p:pic>
        <p:nvPicPr>
          <p:cNvPr id="138" name="Google Shape;138;p27"/>
          <p:cNvPicPr preferRelativeResize="0"/>
          <p:nvPr/>
        </p:nvPicPr>
        <p:blipFill>
          <a:blip r:embed="rId3">
            <a:alphaModFix/>
          </a:blip>
          <a:stretch>
            <a:fillRect/>
          </a:stretch>
        </p:blipFill>
        <p:spPr>
          <a:xfrm>
            <a:off x="1301750" y="1570175"/>
            <a:ext cx="6540500" cy="9245725"/>
          </a:xfrm>
          <a:prstGeom prst="rect">
            <a:avLst/>
          </a:prstGeom>
          <a:noFill/>
          <a:ln>
            <a:noFill/>
          </a:ln>
        </p:spPr>
      </p:pic>
      <p:sp>
        <p:nvSpPr>
          <p:cNvPr id="139" name="Google Shape;139;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00"/>
              </a:buClr>
              <a:buSzPts val="1800"/>
              <a:buChar char="●"/>
            </a:pPr>
            <a:r>
              <a:rPr b="1" lang="zh-TW">
                <a:solidFill>
                  <a:srgbClr val="FFFF00"/>
                </a:solidFill>
              </a:rPr>
              <a:t>只要能獲得學生證正面的資料就能填寫表格裡的所有欄位。</a:t>
            </a:r>
            <a:endParaRPr b="1">
              <a:solidFill>
                <a:srgbClr val="FFFF00"/>
              </a:solidFill>
            </a:endParaRPr>
          </a:p>
        </p:txBody>
      </p:sp>
      <p:sp>
        <p:nvSpPr>
          <p:cNvPr id="140" name="Google Shape;140;p27"/>
          <p:cNvSpPr txBox="1"/>
          <p:nvPr/>
        </p:nvSpPr>
        <p:spPr>
          <a:xfrm>
            <a:off x="3146625" y="2202650"/>
            <a:ext cx="1682100" cy="5082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800">
                <a:solidFill>
                  <a:srgbClr val="6AA84F"/>
                </a:solidFill>
              </a:rPr>
              <a:t>學生證裡有</a:t>
            </a:r>
            <a:endParaRPr b="1" sz="1800">
              <a:solidFill>
                <a:srgbClr val="6AA84F"/>
              </a:solidFill>
            </a:endParaRPr>
          </a:p>
        </p:txBody>
      </p:sp>
      <p:sp>
        <p:nvSpPr>
          <p:cNvPr id="141" name="Google Shape;141;p27"/>
          <p:cNvSpPr txBox="1"/>
          <p:nvPr/>
        </p:nvSpPr>
        <p:spPr>
          <a:xfrm>
            <a:off x="3146625" y="2710850"/>
            <a:ext cx="1682100" cy="5082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800">
                <a:solidFill>
                  <a:srgbClr val="6AA84F"/>
                </a:solidFill>
              </a:rPr>
              <a:t>學生證裡有</a:t>
            </a:r>
            <a:endParaRPr b="1" sz="1800">
              <a:solidFill>
                <a:srgbClr val="6AA84F"/>
              </a:solidFill>
            </a:endParaRPr>
          </a:p>
        </p:txBody>
      </p:sp>
      <p:sp>
        <p:nvSpPr>
          <p:cNvPr id="142" name="Google Shape;142;p27"/>
          <p:cNvSpPr txBox="1"/>
          <p:nvPr/>
        </p:nvSpPr>
        <p:spPr>
          <a:xfrm>
            <a:off x="3146625" y="3219050"/>
            <a:ext cx="1682100" cy="4479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800">
                <a:solidFill>
                  <a:srgbClr val="6AA84F"/>
                </a:solidFill>
              </a:rPr>
              <a:t>學生證裡有</a:t>
            </a:r>
            <a:endParaRPr b="1" sz="1800">
              <a:solidFill>
                <a:srgbClr val="6AA84F"/>
              </a:solidFill>
            </a:endParaRPr>
          </a:p>
        </p:txBody>
      </p:sp>
      <p:sp>
        <p:nvSpPr>
          <p:cNvPr id="143" name="Google Shape;143;p27"/>
          <p:cNvSpPr txBox="1"/>
          <p:nvPr/>
        </p:nvSpPr>
        <p:spPr>
          <a:xfrm>
            <a:off x="5888925" y="3188900"/>
            <a:ext cx="1682100" cy="508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800">
                <a:solidFill>
                  <a:srgbClr val="FF0000"/>
                </a:solidFill>
              </a:rPr>
              <a:t>不重要</a:t>
            </a:r>
            <a:endParaRPr b="1" sz="1800">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
                                        <p:tgtEl>
                                          <p:spTgt spid="1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
                                        <p:tgtEl>
                                          <p:spTgt spid="1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
                                        <p:tgtEl>
                                          <p:spTgt spid="1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條碼內容分析</a:t>
            </a:r>
            <a:endParaRPr/>
          </a:p>
        </p:txBody>
      </p:sp>
      <p:pic>
        <p:nvPicPr>
          <p:cNvPr id="149" name="Google Shape;149;p28"/>
          <p:cNvPicPr preferRelativeResize="0"/>
          <p:nvPr/>
        </p:nvPicPr>
        <p:blipFill>
          <a:blip r:embed="rId3">
            <a:alphaModFix/>
          </a:blip>
          <a:stretch>
            <a:fillRect/>
          </a:stretch>
        </p:blipFill>
        <p:spPr>
          <a:xfrm>
            <a:off x="508600" y="1161275"/>
            <a:ext cx="2358772" cy="1471351"/>
          </a:xfrm>
          <a:prstGeom prst="rect">
            <a:avLst/>
          </a:prstGeom>
          <a:noFill/>
          <a:ln>
            <a:noFill/>
          </a:ln>
        </p:spPr>
      </p:pic>
      <p:grpSp>
        <p:nvGrpSpPr>
          <p:cNvPr id="150" name="Google Shape;150;p28"/>
          <p:cNvGrpSpPr/>
          <p:nvPr/>
        </p:nvGrpSpPr>
        <p:grpSpPr>
          <a:xfrm>
            <a:off x="227143" y="2375775"/>
            <a:ext cx="4181523" cy="1336006"/>
            <a:chOff x="227143" y="2375775"/>
            <a:chExt cx="4181523" cy="1336006"/>
          </a:xfrm>
        </p:grpSpPr>
        <p:pic>
          <p:nvPicPr>
            <p:cNvPr id="151" name="Google Shape;151;p28"/>
            <p:cNvPicPr preferRelativeResize="0"/>
            <p:nvPr/>
          </p:nvPicPr>
          <p:blipFill>
            <a:blip r:embed="rId4">
              <a:alphaModFix/>
            </a:blip>
            <a:stretch>
              <a:fillRect/>
            </a:stretch>
          </p:blipFill>
          <p:spPr>
            <a:xfrm>
              <a:off x="231619" y="3177781"/>
              <a:ext cx="4173179" cy="533962"/>
            </a:xfrm>
            <a:prstGeom prst="rect">
              <a:avLst/>
            </a:prstGeom>
            <a:noFill/>
            <a:ln>
              <a:noFill/>
            </a:ln>
          </p:spPr>
        </p:pic>
        <p:sp>
          <p:nvSpPr>
            <p:cNvPr id="152" name="Google Shape;152;p28"/>
            <p:cNvSpPr/>
            <p:nvPr/>
          </p:nvSpPr>
          <p:spPr>
            <a:xfrm>
              <a:off x="577500" y="2375775"/>
              <a:ext cx="1491000" cy="194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8"/>
            <p:cNvSpPr/>
            <p:nvPr/>
          </p:nvSpPr>
          <p:spPr>
            <a:xfrm>
              <a:off x="231619" y="3177781"/>
              <a:ext cx="4173000" cy="534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4" name="Google Shape;154;p28"/>
            <p:cNvCxnSpPr/>
            <p:nvPr/>
          </p:nvCxnSpPr>
          <p:spPr>
            <a:xfrm flipH="1">
              <a:off x="227143" y="2575742"/>
              <a:ext cx="351222" cy="605949"/>
            </a:xfrm>
            <a:prstGeom prst="straightConnector1">
              <a:avLst/>
            </a:prstGeom>
            <a:noFill/>
            <a:ln cap="flat" cmpd="sng" w="19050">
              <a:solidFill>
                <a:srgbClr val="FF0000"/>
              </a:solidFill>
              <a:prstDash val="solid"/>
              <a:round/>
              <a:headEnd len="med" w="med" type="none"/>
              <a:tailEnd len="med" w="med" type="none"/>
            </a:ln>
          </p:spPr>
        </p:cxnSp>
        <p:cxnSp>
          <p:nvCxnSpPr>
            <p:cNvPr id="155" name="Google Shape;155;p28"/>
            <p:cNvCxnSpPr/>
            <p:nvPr/>
          </p:nvCxnSpPr>
          <p:spPr>
            <a:xfrm rot="10800000">
              <a:off x="2063866" y="2576511"/>
              <a:ext cx="2344800" cy="597300"/>
            </a:xfrm>
            <a:prstGeom prst="straightConnector1">
              <a:avLst/>
            </a:prstGeom>
            <a:noFill/>
            <a:ln cap="flat" cmpd="sng" w="19050">
              <a:solidFill>
                <a:srgbClr val="FF0000"/>
              </a:solidFill>
              <a:prstDash val="solid"/>
              <a:round/>
              <a:headEnd len="med" w="med" type="none"/>
              <a:tailEnd len="med" w="med" type="none"/>
            </a:ln>
          </p:spPr>
        </p:cxnSp>
      </p:grpSp>
      <p:grpSp>
        <p:nvGrpSpPr>
          <p:cNvPr id="156" name="Google Shape;156;p28"/>
          <p:cNvGrpSpPr/>
          <p:nvPr/>
        </p:nvGrpSpPr>
        <p:grpSpPr>
          <a:xfrm>
            <a:off x="4404619" y="809625"/>
            <a:ext cx="4634055" cy="3804799"/>
            <a:chOff x="4404619" y="809625"/>
            <a:chExt cx="4634055" cy="3804799"/>
          </a:xfrm>
        </p:grpSpPr>
        <p:pic>
          <p:nvPicPr>
            <p:cNvPr id="157" name="Google Shape;157;p28"/>
            <p:cNvPicPr preferRelativeResize="0"/>
            <p:nvPr/>
          </p:nvPicPr>
          <p:blipFill rotWithShape="1">
            <a:blip r:embed="rId5">
              <a:alphaModFix/>
            </a:blip>
            <a:srcRect b="14258" l="10346" r="36459" t="5187"/>
            <a:stretch/>
          </p:blipFill>
          <p:spPr>
            <a:xfrm>
              <a:off x="4572000" y="809625"/>
              <a:ext cx="4466674" cy="3804799"/>
            </a:xfrm>
            <a:prstGeom prst="rect">
              <a:avLst/>
            </a:prstGeom>
            <a:noFill/>
            <a:ln>
              <a:noFill/>
            </a:ln>
          </p:spPr>
        </p:pic>
        <p:cxnSp>
          <p:nvCxnSpPr>
            <p:cNvPr id="158" name="Google Shape;158;p28"/>
            <p:cNvCxnSpPr>
              <a:stCxn id="153" idx="3"/>
            </p:cNvCxnSpPr>
            <p:nvPr/>
          </p:nvCxnSpPr>
          <p:spPr>
            <a:xfrm>
              <a:off x="4404619" y="3444781"/>
              <a:ext cx="660900" cy="0"/>
            </a:xfrm>
            <a:prstGeom prst="straightConnector1">
              <a:avLst/>
            </a:prstGeom>
            <a:noFill/>
            <a:ln cap="flat" cmpd="sng" w="19050">
              <a:solidFill>
                <a:srgbClr val="FF0000"/>
              </a:solidFill>
              <a:prstDash val="solid"/>
              <a:round/>
              <a:headEnd len="med" w="med" type="none"/>
              <a:tailEnd len="med" w="med" type="stealth"/>
            </a:ln>
          </p:spPr>
        </p:cxnSp>
      </p:grpSp>
      <p:pic>
        <p:nvPicPr>
          <p:cNvPr id="159" name="Google Shape;159;p28"/>
          <p:cNvPicPr preferRelativeResize="0"/>
          <p:nvPr/>
        </p:nvPicPr>
        <p:blipFill rotWithShape="1">
          <a:blip r:embed="rId6">
            <a:alphaModFix/>
          </a:blip>
          <a:srcRect b="23068" l="9206" r="60317" t="27588"/>
          <a:stretch/>
        </p:blipFill>
        <p:spPr>
          <a:xfrm>
            <a:off x="4572000" y="809624"/>
            <a:ext cx="4466674" cy="4067823"/>
          </a:xfrm>
          <a:prstGeom prst="rect">
            <a:avLst/>
          </a:prstGeom>
          <a:noFill/>
          <a:ln>
            <a:noFill/>
          </a:ln>
        </p:spPr>
      </p:pic>
      <p:grpSp>
        <p:nvGrpSpPr>
          <p:cNvPr id="160" name="Google Shape;160;p28"/>
          <p:cNvGrpSpPr/>
          <p:nvPr/>
        </p:nvGrpSpPr>
        <p:grpSpPr>
          <a:xfrm>
            <a:off x="4768325" y="2573688"/>
            <a:ext cx="1613275" cy="604788"/>
            <a:chOff x="4768325" y="2573688"/>
            <a:chExt cx="1613275" cy="604788"/>
          </a:xfrm>
        </p:grpSpPr>
        <p:sp>
          <p:nvSpPr>
            <p:cNvPr id="161" name="Google Shape;161;p28"/>
            <p:cNvSpPr/>
            <p:nvPr/>
          </p:nvSpPr>
          <p:spPr>
            <a:xfrm>
              <a:off x="4768325" y="2909075"/>
              <a:ext cx="1028700" cy="269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8"/>
            <p:cNvSpPr txBox="1"/>
            <p:nvPr/>
          </p:nvSpPr>
          <p:spPr>
            <a:xfrm>
              <a:off x="5715900" y="2573688"/>
              <a:ext cx="665700" cy="38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800">
                  <a:solidFill>
                    <a:srgbClr val="FF0000"/>
                  </a:solidFill>
                </a:rPr>
                <a:t>明文</a:t>
              </a:r>
              <a:endParaRPr b="1" sz="1800">
                <a:solidFill>
                  <a:srgbClr val="FF0000"/>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5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條碼內容分析</a:t>
            </a:r>
            <a:endParaRPr/>
          </a:p>
        </p:txBody>
      </p:sp>
      <p:sp>
        <p:nvSpPr>
          <p:cNvPr id="168" name="Google Shape;168;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條碼內容 = 學號 + 學生證補發次數</a:t>
            </a:r>
            <a:endParaRPr/>
          </a:p>
          <a:p>
            <a:pPr indent="0" lvl="0" marL="0" rtl="0" algn="l">
              <a:spcBef>
                <a:spcPts val="1600"/>
              </a:spcBef>
              <a:spcAft>
                <a:spcPts val="0"/>
              </a:spcAft>
              <a:buNone/>
            </a:pPr>
            <a:r>
              <a:rPr lang="zh-TW"/>
              <a:t>	例：B079021350 代表學號是B07902135，且沒有補發的紀錄</a:t>
            </a:r>
            <a:endParaRPr/>
          </a:p>
          <a:p>
            <a:pPr indent="-342900" lvl="0" marL="457200" rtl="0" algn="l">
              <a:spcBef>
                <a:spcPts val="1600"/>
              </a:spcBef>
              <a:spcAft>
                <a:spcPts val="0"/>
              </a:spcAft>
              <a:buSzPts val="1800"/>
              <a:buChar char="●"/>
            </a:pPr>
            <a:r>
              <a:rPr lang="zh-TW"/>
              <a:t>一位學生最多同時只會有</a:t>
            </a:r>
            <a:r>
              <a:rPr b="1" lang="zh-TW">
                <a:solidFill>
                  <a:srgbClr val="FFFF00"/>
                </a:solidFill>
              </a:rPr>
              <a:t>一組有效的學生證紀錄</a:t>
            </a:r>
            <a:endParaRPr b="1">
              <a:solidFill>
                <a:srgbClr val="FFFF00"/>
              </a:solidFill>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zh-TW"/>
              <a:t>問題：如何得知正確的條碼內容?（即有效學生證的條碼內容）</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自動借書機</a:t>
            </a:r>
            <a:endParaRPr/>
          </a:p>
        </p:txBody>
      </p:sp>
      <p:pic>
        <p:nvPicPr>
          <p:cNvPr id="174" name="Google Shape;174;p30"/>
          <p:cNvPicPr preferRelativeResize="0"/>
          <p:nvPr/>
        </p:nvPicPr>
        <p:blipFill>
          <a:blip r:embed="rId3">
            <a:alphaModFix/>
          </a:blip>
          <a:stretch>
            <a:fillRect/>
          </a:stretch>
        </p:blipFill>
        <p:spPr>
          <a:xfrm>
            <a:off x="1550500" y="1017725"/>
            <a:ext cx="6042996" cy="3820975"/>
          </a:xfrm>
          <a:prstGeom prst="rect">
            <a:avLst/>
          </a:prstGeom>
          <a:noFill/>
          <a:ln>
            <a:noFill/>
          </a:ln>
        </p:spPr>
      </p:pic>
      <p:sp>
        <p:nvSpPr>
          <p:cNvPr id="175" name="Google Shape;175;p30"/>
          <p:cNvSpPr/>
          <p:nvPr/>
        </p:nvSpPr>
        <p:spPr>
          <a:xfrm>
            <a:off x="2618325" y="2484900"/>
            <a:ext cx="1531800" cy="1737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自動借書機</a:t>
            </a:r>
            <a:endParaRPr/>
          </a:p>
        </p:txBody>
      </p:sp>
      <p:sp>
        <p:nvSpPr>
          <p:cNvPr id="181" name="Google Shape;181;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自動借書機在辨別學生帳戶時是透過掃描</a:t>
            </a:r>
            <a:r>
              <a:rPr b="1" lang="zh-TW">
                <a:solidFill>
                  <a:srgbClr val="FFFF00"/>
                </a:solidFill>
              </a:rPr>
              <a:t>條碼來驗證身分</a:t>
            </a:r>
            <a:r>
              <a:rPr lang="zh-TW"/>
              <a:t>，而不是讀取學生證內IC晶片的資訊。</a:t>
            </a:r>
            <a:endParaRPr/>
          </a:p>
          <a:p>
            <a:pPr indent="-342900" lvl="0" marL="457200" rtl="0" algn="l">
              <a:spcBef>
                <a:spcPts val="0"/>
              </a:spcBef>
              <a:spcAft>
                <a:spcPts val="0"/>
              </a:spcAft>
              <a:buSzPts val="1800"/>
              <a:buChar char="●"/>
            </a:pPr>
            <a:r>
              <a:rPr lang="zh-TW"/>
              <a:t>可透過偽造條碼來</a:t>
            </a:r>
            <a:r>
              <a:rPr b="1" lang="zh-TW">
                <a:solidFill>
                  <a:srgbClr val="FFFF00"/>
                </a:solidFill>
              </a:rPr>
              <a:t>假冒他人身分查看借閱紀錄或是以其名義借書</a:t>
            </a:r>
            <a:r>
              <a:rPr lang="zh-TW"/>
              <a:t>。</a:t>
            </a:r>
            <a:endParaRPr/>
          </a:p>
          <a:p>
            <a:pPr indent="-342900" lvl="0" marL="457200" rtl="0" algn="l">
              <a:spcBef>
                <a:spcPts val="0"/>
              </a:spcBef>
              <a:spcAft>
                <a:spcPts val="0"/>
              </a:spcAft>
              <a:buSzPts val="1800"/>
              <a:buChar char="●"/>
            </a:pPr>
            <a:r>
              <a:rPr lang="zh-TW"/>
              <a:t>自動借書機會辨別條碼的學號和補發次數，並和資料庫做比對。只有兩者皆吻合者才能進行之後的操作（如查看借閱紀錄或是借書）。</a:t>
            </a:r>
            <a:endParaRPr/>
          </a:p>
          <a:p>
            <a:pPr indent="-342900" lvl="0" marL="457200" rtl="0" algn="l">
              <a:spcBef>
                <a:spcPts val="0"/>
              </a:spcBef>
              <a:spcAft>
                <a:spcPts val="0"/>
              </a:spcAft>
              <a:buSzPts val="1800"/>
              <a:buChar char="●"/>
            </a:pPr>
            <a:r>
              <a:rPr lang="zh-TW"/>
              <a:t>如果條碼的學號有效，但補發次數錯誤，</a:t>
            </a:r>
            <a:r>
              <a:rPr b="1" lang="zh-TW">
                <a:solidFill>
                  <a:srgbClr val="FFFF00"/>
                </a:solidFill>
              </a:rPr>
              <a:t>自動借書機會顯示錯誤訊息</a:t>
            </a:r>
            <a:r>
              <a:rPr lang="zh-TW"/>
              <a:t>。</a:t>
            </a:r>
            <a:endParaRPr/>
          </a:p>
          <a:p>
            <a:pPr indent="0" lvl="0" marL="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TW"/>
              <a:t>大綱</a:t>
            </a:r>
            <a:endParaRPr/>
          </a:p>
        </p:txBody>
      </p:sp>
      <p:sp>
        <p:nvSpPr>
          <p:cNvPr id="61" name="Google Shape;61;p1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TW"/>
              <a:t>研究背景：相關研究、定義</a:t>
            </a:r>
            <a:endParaRPr/>
          </a:p>
          <a:p>
            <a:pPr indent="0" lvl="0" marL="0" rtl="0" algn="l">
              <a:spcBef>
                <a:spcPts val="1600"/>
              </a:spcBef>
              <a:spcAft>
                <a:spcPts val="0"/>
              </a:spcAft>
              <a:buNone/>
            </a:pPr>
            <a:r>
              <a:rPr lang="zh-TW"/>
              <a:t>如何重設計中密碼</a:t>
            </a:r>
            <a:endParaRPr/>
          </a:p>
          <a:p>
            <a:pPr indent="0" lvl="0" marL="0" rtl="0" algn="l">
              <a:spcBef>
                <a:spcPts val="1600"/>
              </a:spcBef>
              <a:spcAft>
                <a:spcPts val="0"/>
              </a:spcAft>
              <a:buNone/>
            </a:pPr>
            <a:r>
              <a:rPr lang="zh-TW"/>
              <a:t>如何取得學生證資訊</a:t>
            </a:r>
            <a:endParaRPr/>
          </a:p>
          <a:p>
            <a:pPr indent="0" lvl="0" marL="0" rtl="0" algn="l">
              <a:spcBef>
                <a:spcPts val="1600"/>
              </a:spcBef>
              <a:spcAft>
                <a:spcPts val="1600"/>
              </a:spcAft>
              <a:buNone/>
            </a:pPr>
            <a:r>
              <a:rPr lang="zh-TW"/>
              <a:t>結果、討論＆結論</a:t>
            </a:r>
            <a:endParaRPr/>
          </a:p>
        </p:txBody>
      </p:sp>
      <p:sp>
        <p:nvSpPr>
          <p:cNvPr id="62" name="Google Shape;62;p1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自動借書機 Oracle Attack</a:t>
            </a:r>
            <a:endParaRPr/>
          </a:p>
        </p:txBody>
      </p:sp>
      <p:sp>
        <p:nvSpPr>
          <p:cNvPr id="187" name="Google Shape;187;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攻擊者可假造許多條碼，用借書機一一測試，能登入的條碼就是正確的條碼。</a:t>
            </a:r>
            <a:endParaRPr/>
          </a:p>
        </p:txBody>
      </p:sp>
      <p:graphicFrame>
        <p:nvGraphicFramePr>
          <p:cNvPr id="188" name="Google Shape;188;p32"/>
          <p:cNvGraphicFramePr/>
          <p:nvPr/>
        </p:nvGraphicFramePr>
        <p:xfrm>
          <a:off x="876300" y="2330700"/>
          <a:ext cx="3000000" cy="3000000"/>
        </p:xfrm>
        <a:graphic>
          <a:graphicData uri="http://schemas.openxmlformats.org/drawingml/2006/table">
            <a:tbl>
              <a:tblPr>
                <a:noFill/>
                <a:tableStyleId>{A443E68C-646B-4B53-A5F7-591B0FE3D861}</a:tableStyleId>
              </a:tblPr>
              <a:tblGrid>
                <a:gridCol w="2641925"/>
              </a:tblGrid>
              <a:tr h="381000">
                <a:tc>
                  <a:txBody>
                    <a:bodyPr/>
                    <a:lstStyle/>
                    <a:p>
                      <a:pPr indent="0" lvl="0" marL="0" rtl="0" algn="ctr">
                        <a:spcBef>
                          <a:spcPts val="0"/>
                        </a:spcBef>
                        <a:spcAft>
                          <a:spcPts val="0"/>
                        </a:spcAft>
                        <a:buNone/>
                      </a:pPr>
                      <a:r>
                        <a:rPr lang="zh-TW" sz="1800">
                          <a:solidFill>
                            <a:srgbClr val="FFFFFF"/>
                          </a:solidFill>
                        </a:rPr>
                        <a:t>B07902002</a:t>
                      </a:r>
                      <a:r>
                        <a:rPr lang="zh-TW" sz="1800">
                          <a:solidFill>
                            <a:srgbClr val="FFFF00"/>
                          </a:solidFill>
                        </a:rPr>
                        <a:t>0</a:t>
                      </a:r>
                      <a:endParaRPr sz="1800">
                        <a:solidFill>
                          <a:srgbClr val="FFFF00"/>
                        </a:solidFill>
                      </a:endParaRPr>
                    </a:p>
                  </a:txBody>
                  <a:tcPr marT="91425" marB="91425" marR="91425" marL="91425" anchor="ctr"/>
                </a:tc>
              </a:tr>
              <a:tr h="381000">
                <a:tc>
                  <a:txBody>
                    <a:bodyPr/>
                    <a:lstStyle/>
                    <a:p>
                      <a:pPr indent="0" lvl="0" marL="0" rtl="0" algn="ctr">
                        <a:spcBef>
                          <a:spcPts val="0"/>
                        </a:spcBef>
                        <a:spcAft>
                          <a:spcPts val="0"/>
                        </a:spcAft>
                        <a:buNone/>
                      </a:pPr>
                      <a:r>
                        <a:rPr lang="zh-TW" sz="1800">
                          <a:solidFill>
                            <a:srgbClr val="FFFFFF"/>
                          </a:solidFill>
                        </a:rPr>
                        <a:t>B07902002</a:t>
                      </a:r>
                      <a:r>
                        <a:rPr lang="zh-TW" sz="1800">
                          <a:solidFill>
                            <a:srgbClr val="FFFF00"/>
                          </a:solidFill>
                        </a:rPr>
                        <a:t>1</a:t>
                      </a:r>
                      <a:endParaRPr sz="1800">
                        <a:solidFill>
                          <a:srgbClr val="FFFF00"/>
                        </a:solidFill>
                      </a:endParaRPr>
                    </a:p>
                  </a:txBody>
                  <a:tcPr marT="91425" marB="91425" marR="91425" marL="91425" anchor="ctr"/>
                </a:tc>
              </a:tr>
              <a:tr h="381000">
                <a:tc>
                  <a:txBody>
                    <a:bodyPr/>
                    <a:lstStyle/>
                    <a:p>
                      <a:pPr indent="0" lvl="0" marL="0" rtl="0" algn="ctr">
                        <a:spcBef>
                          <a:spcPts val="0"/>
                        </a:spcBef>
                        <a:spcAft>
                          <a:spcPts val="0"/>
                        </a:spcAft>
                        <a:buNone/>
                      </a:pPr>
                      <a:r>
                        <a:rPr lang="zh-TW" sz="1800">
                          <a:solidFill>
                            <a:srgbClr val="FFFFFF"/>
                          </a:solidFill>
                        </a:rPr>
                        <a:t>B07902002</a:t>
                      </a:r>
                      <a:r>
                        <a:rPr lang="zh-TW" sz="1800">
                          <a:solidFill>
                            <a:srgbClr val="FFFF00"/>
                          </a:solidFill>
                        </a:rPr>
                        <a:t>2</a:t>
                      </a:r>
                      <a:endParaRPr sz="1800">
                        <a:solidFill>
                          <a:srgbClr val="FFFF00"/>
                        </a:solidFill>
                      </a:endParaRPr>
                    </a:p>
                  </a:txBody>
                  <a:tcPr marT="91425" marB="91425" marR="91425" marL="91425" anchor="ctr"/>
                </a:tc>
              </a:tr>
              <a:tr h="381000">
                <a:tc>
                  <a:txBody>
                    <a:bodyPr/>
                    <a:lstStyle/>
                    <a:p>
                      <a:pPr indent="0" lvl="0" marL="0" rtl="0" algn="ctr">
                        <a:spcBef>
                          <a:spcPts val="0"/>
                        </a:spcBef>
                        <a:spcAft>
                          <a:spcPts val="0"/>
                        </a:spcAft>
                        <a:buNone/>
                      </a:pPr>
                      <a:r>
                        <a:rPr lang="zh-TW" sz="1800">
                          <a:solidFill>
                            <a:srgbClr val="FFFFFF"/>
                          </a:solidFill>
                        </a:rPr>
                        <a:t>...</a:t>
                      </a:r>
                      <a:endParaRPr sz="1800">
                        <a:solidFill>
                          <a:srgbClr val="FFFFFF"/>
                        </a:solidFill>
                      </a:endParaRPr>
                    </a:p>
                  </a:txBody>
                  <a:tcPr marT="91425" marB="91425" marR="91425" marL="91425" anchor="ctr"/>
                </a:tc>
              </a:tr>
            </a:tbl>
          </a:graphicData>
        </a:graphic>
      </p:graphicFrame>
      <p:grpSp>
        <p:nvGrpSpPr>
          <p:cNvPr id="189" name="Google Shape;189;p32"/>
          <p:cNvGrpSpPr/>
          <p:nvPr/>
        </p:nvGrpSpPr>
        <p:grpSpPr>
          <a:xfrm>
            <a:off x="5477575" y="1864813"/>
            <a:ext cx="2249700" cy="2768075"/>
            <a:chOff x="5911025" y="1971625"/>
            <a:chExt cx="2249700" cy="2768075"/>
          </a:xfrm>
        </p:grpSpPr>
        <p:pic>
          <p:nvPicPr>
            <p:cNvPr id="190" name="Google Shape;190;p32"/>
            <p:cNvPicPr preferRelativeResize="0"/>
            <p:nvPr/>
          </p:nvPicPr>
          <p:blipFill>
            <a:blip r:embed="rId3">
              <a:alphaModFix/>
            </a:blip>
            <a:stretch>
              <a:fillRect/>
            </a:stretch>
          </p:blipFill>
          <p:spPr>
            <a:xfrm>
              <a:off x="5911050" y="1971625"/>
              <a:ext cx="2249650" cy="2249650"/>
            </a:xfrm>
            <a:prstGeom prst="rect">
              <a:avLst/>
            </a:prstGeom>
            <a:noFill/>
            <a:ln>
              <a:noFill/>
            </a:ln>
          </p:spPr>
        </p:pic>
        <p:sp>
          <p:nvSpPr>
            <p:cNvPr id="191" name="Google Shape;191;p32"/>
            <p:cNvSpPr txBox="1"/>
            <p:nvPr/>
          </p:nvSpPr>
          <p:spPr>
            <a:xfrm>
              <a:off x="5911025" y="4167000"/>
              <a:ext cx="22497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800">
                  <a:solidFill>
                    <a:srgbClr val="FFFFFF"/>
                  </a:solidFill>
                </a:rPr>
                <a:t>自動借書機</a:t>
              </a:r>
              <a:endParaRPr sz="1800">
                <a:solidFill>
                  <a:srgbClr val="FFFFFF"/>
                </a:solidFill>
              </a:endParaRPr>
            </a:p>
          </p:txBody>
        </p:sp>
      </p:grpSp>
      <p:grpSp>
        <p:nvGrpSpPr>
          <p:cNvPr id="192" name="Google Shape;192;p32"/>
          <p:cNvGrpSpPr/>
          <p:nvPr/>
        </p:nvGrpSpPr>
        <p:grpSpPr>
          <a:xfrm>
            <a:off x="3682425" y="2227250"/>
            <a:ext cx="1734300" cy="338475"/>
            <a:chOff x="3682425" y="2227250"/>
            <a:chExt cx="1734300" cy="338475"/>
          </a:xfrm>
        </p:grpSpPr>
        <p:cxnSp>
          <p:nvCxnSpPr>
            <p:cNvPr id="193" name="Google Shape;193;p32"/>
            <p:cNvCxnSpPr/>
            <p:nvPr/>
          </p:nvCxnSpPr>
          <p:spPr>
            <a:xfrm>
              <a:off x="3682425" y="2565725"/>
              <a:ext cx="1734300" cy="0"/>
            </a:xfrm>
            <a:prstGeom prst="straightConnector1">
              <a:avLst/>
            </a:prstGeom>
            <a:noFill/>
            <a:ln cap="flat" cmpd="sng" w="28575">
              <a:solidFill>
                <a:srgbClr val="E06666"/>
              </a:solidFill>
              <a:prstDash val="solid"/>
              <a:round/>
              <a:headEnd len="med" w="med" type="none"/>
              <a:tailEnd len="med" w="med" type="triangle"/>
            </a:ln>
          </p:spPr>
        </p:cxnSp>
        <p:sp>
          <p:nvSpPr>
            <p:cNvPr id="194" name="Google Shape;194;p32"/>
            <p:cNvSpPr txBox="1"/>
            <p:nvPr/>
          </p:nvSpPr>
          <p:spPr>
            <a:xfrm>
              <a:off x="3682425" y="2227250"/>
              <a:ext cx="1734300" cy="26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600">
                  <a:solidFill>
                    <a:srgbClr val="E06666"/>
                  </a:solidFill>
                </a:rPr>
                <a:t>Reject</a:t>
              </a:r>
              <a:endParaRPr sz="1600">
                <a:solidFill>
                  <a:srgbClr val="E06666"/>
                </a:solidFill>
              </a:endParaRPr>
            </a:p>
          </p:txBody>
        </p:sp>
      </p:grpSp>
      <p:grpSp>
        <p:nvGrpSpPr>
          <p:cNvPr id="195" name="Google Shape;195;p32"/>
          <p:cNvGrpSpPr/>
          <p:nvPr/>
        </p:nvGrpSpPr>
        <p:grpSpPr>
          <a:xfrm>
            <a:off x="3682425" y="2671625"/>
            <a:ext cx="1734300" cy="367225"/>
            <a:chOff x="3682425" y="2671625"/>
            <a:chExt cx="1734300" cy="367225"/>
          </a:xfrm>
        </p:grpSpPr>
        <p:cxnSp>
          <p:nvCxnSpPr>
            <p:cNvPr id="196" name="Google Shape;196;p32"/>
            <p:cNvCxnSpPr/>
            <p:nvPr/>
          </p:nvCxnSpPr>
          <p:spPr>
            <a:xfrm>
              <a:off x="3682425" y="3038850"/>
              <a:ext cx="1734300" cy="0"/>
            </a:xfrm>
            <a:prstGeom prst="straightConnector1">
              <a:avLst/>
            </a:prstGeom>
            <a:noFill/>
            <a:ln cap="flat" cmpd="sng" w="28575">
              <a:solidFill>
                <a:srgbClr val="E06666"/>
              </a:solidFill>
              <a:prstDash val="solid"/>
              <a:round/>
              <a:headEnd len="med" w="med" type="none"/>
              <a:tailEnd len="med" w="med" type="triangle"/>
            </a:ln>
          </p:spPr>
        </p:cxnSp>
        <p:sp>
          <p:nvSpPr>
            <p:cNvPr id="197" name="Google Shape;197;p32"/>
            <p:cNvSpPr txBox="1"/>
            <p:nvPr/>
          </p:nvSpPr>
          <p:spPr>
            <a:xfrm>
              <a:off x="3682425" y="2671625"/>
              <a:ext cx="1734300" cy="26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600">
                  <a:solidFill>
                    <a:srgbClr val="E06666"/>
                  </a:solidFill>
                </a:rPr>
                <a:t>Reject</a:t>
              </a:r>
              <a:endParaRPr sz="1600">
                <a:solidFill>
                  <a:srgbClr val="E06666"/>
                </a:solidFill>
              </a:endParaRPr>
            </a:p>
          </p:txBody>
        </p:sp>
      </p:grpSp>
      <p:grpSp>
        <p:nvGrpSpPr>
          <p:cNvPr id="198" name="Google Shape;198;p32"/>
          <p:cNvGrpSpPr/>
          <p:nvPr/>
        </p:nvGrpSpPr>
        <p:grpSpPr>
          <a:xfrm>
            <a:off x="3682425" y="3150700"/>
            <a:ext cx="1734300" cy="373150"/>
            <a:chOff x="3682425" y="3150700"/>
            <a:chExt cx="1734300" cy="373150"/>
          </a:xfrm>
        </p:grpSpPr>
        <p:cxnSp>
          <p:nvCxnSpPr>
            <p:cNvPr id="199" name="Google Shape;199;p32"/>
            <p:cNvCxnSpPr/>
            <p:nvPr/>
          </p:nvCxnSpPr>
          <p:spPr>
            <a:xfrm>
              <a:off x="3682425" y="3523850"/>
              <a:ext cx="1734300" cy="0"/>
            </a:xfrm>
            <a:prstGeom prst="straightConnector1">
              <a:avLst/>
            </a:prstGeom>
            <a:noFill/>
            <a:ln cap="flat" cmpd="sng" w="28575">
              <a:solidFill>
                <a:srgbClr val="00FF00"/>
              </a:solidFill>
              <a:prstDash val="solid"/>
              <a:round/>
              <a:headEnd len="med" w="med" type="none"/>
              <a:tailEnd len="med" w="med" type="triangle"/>
            </a:ln>
          </p:spPr>
        </p:cxnSp>
        <p:sp>
          <p:nvSpPr>
            <p:cNvPr id="200" name="Google Shape;200;p32"/>
            <p:cNvSpPr txBox="1"/>
            <p:nvPr/>
          </p:nvSpPr>
          <p:spPr>
            <a:xfrm>
              <a:off x="3682425" y="3150700"/>
              <a:ext cx="1734300" cy="26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600">
                  <a:solidFill>
                    <a:srgbClr val="00FF00"/>
                  </a:solidFill>
                </a:rPr>
                <a:t>Success!</a:t>
              </a:r>
              <a:endParaRPr sz="1600">
                <a:solidFill>
                  <a:srgbClr val="00FF00"/>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自動借書機 Oracle Attack Demo</a:t>
            </a:r>
            <a:endParaRPr/>
          </a:p>
        </p:txBody>
      </p:sp>
      <p:sp>
        <p:nvSpPr>
          <p:cNvPr id="206" name="Google Shape;206;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rgbClr val="B7B7B7"/>
              </a:solidFill>
            </a:endParaRPr>
          </a:p>
        </p:txBody>
      </p:sp>
      <p:pic>
        <p:nvPicPr>
          <p:cNvPr id="207" name="Google Shape;207;p33" title="借書機Oracle Attack.mp4">
            <a:hlinkClick r:id="rId3"/>
          </p:cNvPr>
          <p:cNvPicPr preferRelativeResize="0"/>
          <p:nvPr/>
        </p:nvPicPr>
        <p:blipFill>
          <a:blip r:embed="rId4">
            <a:alphaModFix/>
          </a:blip>
          <a:stretch>
            <a:fillRect/>
          </a:stretch>
        </p:blipFill>
        <p:spPr>
          <a:xfrm>
            <a:off x="6250791" y="0"/>
            <a:ext cx="2893218" cy="51434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如何讓自動借書機更安全？</a:t>
            </a:r>
            <a:endParaRPr/>
          </a:p>
        </p:txBody>
      </p:sp>
      <p:sp>
        <p:nvSpPr>
          <p:cNvPr id="213" name="Google Shape;213;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Best Practice：</a:t>
            </a:r>
            <a:r>
              <a:rPr lang="zh-TW"/>
              <a:t>不要使用條碼驗證，改用IC晶片驗證 → </a:t>
            </a:r>
            <a:r>
              <a:rPr b="1" lang="zh-TW">
                <a:solidFill>
                  <a:srgbClr val="FFFF00"/>
                </a:solidFill>
              </a:rPr>
              <a:t>需對硬體層面做修改</a:t>
            </a:r>
            <a:endParaRPr b="1">
              <a:solidFill>
                <a:srgbClr val="FFFF00"/>
              </a:solidFill>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rPr lang="zh-TW"/>
              <a:t>如果借書者不在圖書館內，觸發 silent alarm</a:t>
            </a:r>
            <a:endParaRPr/>
          </a:p>
          <a:p>
            <a:pPr indent="-342900" lvl="0" marL="457200" rtl="0" algn="l">
              <a:spcBef>
                <a:spcPts val="0"/>
              </a:spcBef>
              <a:spcAft>
                <a:spcPts val="0"/>
              </a:spcAft>
              <a:buSzPts val="1800"/>
              <a:buChar char="●"/>
            </a:pPr>
            <a:r>
              <a:rPr lang="zh-TW"/>
              <a:t>設定重試次數防範借書機 oracle attack</a:t>
            </a:r>
            <a:endParaRPr/>
          </a:p>
          <a:p>
            <a:pPr indent="-342900" lvl="0" marL="457200" rtl="0" algn="l">
              <a:spcBef>
                <a:spcPts val="0"/>
              </a:spcBef>
              <a:spcAft>
                <a:spcPts val="0"/>
              </a:spcAft>
              <a:buSzPts val="1800"/>
              <a:buChar char="●"/>
            </a:pPr>
            <a:r>
              <a:rPr lang="zh-TW"/>
              <a:t>借書時寄送通知郵件至借書者的 NTUMail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姓名 &amp; 學號</a:t>
            </a:r>
            <a:endParaRPr/>
          </a:p>
        </p:txBody>
      </p:sp>
      <p:sp>
        <p:nvSpPr>
          <p:cNvPr id="219" name="Google Shape;219;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NTUMail</a:t>
            </a:r>
            <a:r>
              <a:rPr lang="zh-TW"/>
              <a:t>有提供輸入名字/學號的搜尋功能</a:t>
            </a:r>
            <a:endParaRPr/>
          </a:p>
        </p:txBody>
      </p:sp>
      <p:grpSp>
        <p:nvGrpSpPr>
          <p:cNvPr id="220" name="Google Shape;220;p35"/>
          <p:cNvGrpSpPr/>
          <p:nvPr/>
        </p:nvGrpSpPr>
        <p:grpSpPr>
          <a:xfrm>
            <a:off x="428675" y="1594475"/>
            <a:ext cx="7569575" cy="1447800"/>
            <a:chOff x="428675" y="1594475"/>
            <a:chExt cx="7569575" cy="1447800"/>
          </a:xfrm>
        </p:grpSpPr>
        <p:pic>
          <p:nvPicPr>
            <p:cNvPr id="221" name="Google Shape;221;p35"/>
            <p:cNvPicPr preferRelativeResize="0"/>
            <p:nvPr/>
          </p:nvPicPr>
          <p:blipFill>
            <a:blip r:embed="rId3">
              <a:alphaModFix/>
            </a:blip>
            <a:stretch>
              <a:fillRect/>
            </a:stretch>
          </p:blipFill>
          <p:spPr>
            <a:xfrm>
              <a:off x="428675" y="1594475"/>
              <a:ext cx="5676900" cy="1447800"/>
            </a:xfrm>
            <a:prstGeom prst="rect">
              <a:avLst/>
            </a:prstGeom>
            <a:noFill/>
            <a:ln>
              <a:noFill/>
            </a:ln>
          </p:spPr>
        </p:pic>
        <p:sp>
          <p:nvSpPr>
            <p:cNvPr id="222" name="Google Shape;222;p35"/>
            <p:cNvSpPr txBox="1"/>
            <p:nvPr/>
          </p:nvSpPr>
          <p:spPr>
            <a:xfrm>
              <a:off x="6432550" y="2032025"/>
              <a:ext cx="15657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TW" sz="1800">
                  <a:solidFill>
                    <a:srgbClr val="D9D9D9"/>
                  </a:solidFill>
                </a:rPr>
                <a:t>姓名 → 學號</a:t>
              </a:r>
              <a:endParaRPr sz="1800">
                <a:solidFill>
                  <a:srgbClr val="D9D9D9"/>
                </a:solidFill>
              </a:endParaRPr>
            </a:p>
          </p:txBody>
        </p:sp>
      </p:grpSp>
      <p:grpSp>
        <p:nvGrpSpPr>
          <p:cNvPr id="223" name="Google Shape;223;p35"/>
          <p:cNvGrpSpPr/>
          <p:nvPr/>
        </p:nvGrpSpPr>
        <p:grpSpPr>
          <a:xfrm>
            <a:off x="428675" y="3121075"/>
            <a:ext cx="7569575" cy="1447800"/>
            <a:chOff x="428675" y="3121075"/>
            <a:chExt cx="7569575" cy="1447800"/>
          </a:xfrm>
        </p:grpSpPr>
        <p:pic>
          <p:nvPicPr>
            <p:cNvPr id="224" name="Google Shape;224;p35"/>
            <p:cNvPicPr preferRelativeResize="0"/>
            <p:nvPr/>
          </p:nvPicPr>
          <p:blipFill>
            <a:blip r:embed="rId4">
              <a:alphaModFix/>
            </a:blip>
            <a:stretch>
              <a:fillRect/>
            </a:stretch>
          </p:blipFill>
          <p:spPr>
            <a:xfrm>
              <a:off x="428675" y="3121075"/>
              <a:ext cx="5676900" cy="1447800"/>
            </a:xfrm>
            <a:prstGeom prst="rect">
              <a:avLst/>
            </a:prstGeom>
            <a:noFill/>
            <a:ln>
              <a:noFill/>
            </a:ln>
          </p:spPr>
        </p:pic>
        <p:sp>
          <p:nvSpPr>
            <p:cNvPr id="225" name="Google Shape;225;p35"/>
            <p:cNvSpPr txBox="1"/>
            <p:nvPr/>
          </p:nvSpPr>
          <p:spPr>
            <a:xfrm>
              <a:off x="6432550" y="3558625"/>
              <a:ext cx="15657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TW" sz="1800">
                  <a:solidFill>
                    <a:srgbClr val="D9D9D9"/>
                  </a:solidFill>
                </a:rPr>
                <a:t>學號</a:t>
              </a:r>
              <a:r>
                <a:rPr lang="zh-TW" sz="1800">
                  <a:solidFill>
                    <a:srgbClr val="D9D9D9"/>
                  </a:solidFill>
                </a:rPr>
                <a:t> → </a:t>
              </a:r>
              <a:r>
                <a:rPr lang="zh-TW" sz="1800">
                  <a:solidFill>
                    <a:srgbClr val="D9D9D9"/>
                  </a:solidFill>
                </a:rPr>
                <a:t>姓名</a:t>
              </a:r>
              <a:endParaRPr sz="1800">
                <a:solidFill>
                  <a:srgbClr val="D9D9D9"/>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如果沒有NTUMail呢？</a:t>
            </a:r>
            <a:endParaRPr/>
          </a:p>
        </p:txBody>
      </p:sp>
      <p:sp>
        <p:nvSpPr>
          <p:cNvPr id="231" name="Google Shape;231;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沒有NTUMail帳號 ⇒ 攻擊者不能指定受害者（因為不能查詢）</a:t>
            </a:r>
            <a:endParaRPr/>
          </a:p>
          <a:p>
            <a:pPr indent="-342900" lvl="0" marL="457200" rtl="0" algn="l">
              <a:spcBef>
                <a:spcPts val="0"/>
              </a:spcBef>
              <a:spcAft>
                <a:spcPts val="0"/>
              </a:spcAft>
              <a:buSzPts val="1800"/>
              <a:buChar char="●"/>
            </a:pPr>
            <a:r>
              <a:rPr lang="zh-TW"/>
              <a:t>滑NTU臺大學生交流版！</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交流版上有哪些學生證資訊？</a:t>
            </a:r>
            <a:endParaRPr/>
          </a:p>
        </p:txBody>
      </p:sp>
      <p:sp>
        <p:nvSpPr>
          <p:cNvPr id="237" name="Google Shape;237;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方法：人工揀選NTU</a:t>
            </a:r>
            <a:r>
              <a:rPr lang="zh-TW"/>
              <a:t>臺大學生交流版的文</a:t>
            </a:r>
            <a:endParaRPr/>
          </a:p>
          <a:p>
            <a:pPr indent="-342900" lvl="0" marL="457200" rtl="0" algn="l">
              <a:spcBef>
                <a:spcPts val="0"/>
              </a:spcBef>
              <a:spcAft>
                <a:spcPts val="0"/>
              </a:spcAft>
              <a:buSzPts val="1800"/>
              <a:buChar char="●"/>
            </a:pPr>
            <a:r>
              <a:rPr lang="zh-TW"/>
              <a:t>結果：自2020/5/1到2020/5/31，交流版上共有139篇學生證文</a:t>
            </a:r>
            <a:endParaRPr/>
          </a:p>
        </p:txBody>
      </p:sp>
      <p:graphicFrame>
        <p:nvGraphicFramePr>
          <p:cNvPr id="238" name="Google Shape;238;p37"/>
          <p:cNvGraphicFramePr/>
          <p:nvPr/>
        </p:nvGraphicFramePr>
        <p:xfrm>
          <a:off x="432263" y="2098375"/>
          <a:ext cx="3000000" cy="3000000"/>
        </p:xfrm>
        <a:graphic>
          <a:graphicData uri="http://schemas.openxmlformats.org/drawingml/2006/table">
            <a:tbl>
              <a:tblPr>
                <a:noFill/>
                <a:tableStyleId>{A443E68C-646B-4B53-A5F7-591B0FE3D861}</a:tableStyleId>
              </a:tblPr>
              <a:tblGrid>
                <a:gridCol w="1166300"/>
                <a:gridCol w="946525"/>
              </a:tblGrid>
              <a:tr h="381000">
                <a:tc>
                  <a:txBody>
                    <a:bodyPr/>
                    <a:lstStyle/>
                    <a:p>
                      <a:pPr indent="0" lvl="0" marL="0" rtl="0" algn="l">
                        <a:spcBef>
                          <a:spcPts val="0"/>
                        </a:spcBef>
                        <a:spcAft>
                          <a:spcPts val="0"/>
                        </a:spcAft>
                        <a:buNone/>
                      </a:pPr>
                      <a:r>
                        <a:rPr lang="zh-TW" sz="1800">
                          <a:solidFill>
                            <a:srgbClr val="FFFFFF"/>
                          </a:solidFill>
                        </a:rPr>
                        <a:t>所</a:t>
                      </a:r>
                      <a:r>
                        <a:rPr lang="zh-TW" sz="1800">
                          <a:solidFill>
                            <a:srgbClr val="FFFFFF"/>
                          </a:solidFill>
                        </a:rPr>
                        <a:t>屬學系</a:t>
                      </a:r>
                      <a:endParaRPr sz="1800">
                        <a:solidFill>
                          <a:srgbClr val="FFFFFF"/>
                        </a:solidFill>
                      </a:endParaRPr>
                    </a:p>
                  </a:txBody>
                  <a:tcPr marT="91425" marB="91425" marR="91425" marL="91425"/>
                </a:tc>
                <a:tc>
                  <a:txBody>
                    <a:bodyPr/>
                    <a:lstStyle/>
                    <a:p>
                      <a:pPr indent="0" lvl="0" marL="0" rtl="0" algn="l">
                        <a:spcBef>
                          <a:spcPts val="0"/>
                        </a:spcBef>
                        <a:spcAft>
                          <a:spcPts val="0"/>
                        </a:spcAft>
                        <a:buNone/>
                      </a:pPr>
                      <a:r>
                        <a:rPr lang="zh-TW" sz="1800">
                          <a:solidFill>
                            <a:srgbClr val="FFFFFF"/>
                          </a:solidFill>
                        </a:rPr>
                        <a:t>136</a:t>
                      </a:r>
                      <a:endParaRPr sz="1800">
                        <a:solidFill>
                          <a:srgbClr val="FFFFFF"/>
                        </a:solidFill>
                      </a:endParaRPr>
                    </a:p>
                  </a:txBody>
                  <a:tcPr marT="91425" marB="91425" marR="91425" marL="91425"/>
                </a:tc>
              </a:tr>
              <a:tr h="381000">
                <a:tc>
                  <a:txBody>
                    <a:bodyPr/>
                    <a:lstStyle/>
                    <a:p>
                      <a:pPr indent="0" lvl="0" marL="0" rtl="0" algn="l">
                        <a:spcBef>
                          <a:spcPts val="0"/>
                        </a:spcBef>
                        <a:spcAft>
                          <a:spcPts val="0"/>
                        </a:spcAft>
                        <a:buNone/>
                      </a:pPr>
                      <a:r>
                        <a:rPr lang="zh-TW" sz="1800">
                          <a:solidFill>
                            <a:srgbClr val="FFFFFF"/>
                          </a:solidFill>
                        </a:rPr>
                        <a:t>中文名</a:t>
                      </a:r>
                      <a:endParaRPr sz="1800">
                        <a:solidFill>
                          <a:srgbClr val="FFFFFF"/>
                        </a:solidFill>
                      </a:endParaRPr>
                    </a:p>
                  </a:txBody>
                  <a:tcPr marT="91425" marB="91425" marR="91425" marL="91425"/>
                </a:tc>
                <a:tc>
                  <a:txBody>
                    <a:bodyPr/>
                    <a:lstStyle/>
                    <a:p>
                      <a:pPr indent="0" lvl="0" marL="0" rtl="0" algn="l">
                        <a:spcBef>
                          <a:spcPts val="0"/>
                        </a:spcBef>
                        <a:spcAft>
                          <a:spcPts val="0"/>
                        </a:spcAft>
                        <a:buNone/>
                      </a:pPr>
                      <a:r>
                        <a:rPr lang="zh-TW" sz="1800">
                          <a:solidFill>
                            <a:srgbClr val="FFFFFF"/>
                          </a:solidFill>
                        </a:rPr>
                        <a:t>132</a:t>
                      </a:r>
                      <a:endParaRPr sz="1800">
                        <a:solidFill>
                          <a:srgbClr val="FFFFFF"/>
                        </a:solidFill>
                      </a:endParaRPr>
                    </a:p>
                  </a:txBody>
                  <a:tcPr marT="91425" marB="91425" marR="91425" marL="91425"/>
                </a:tc>
              </a:tr>
              <a:tr h="381000">
                <a:tc>
                  <a:txBody>
                    <a:bodyPr/>
                    <a:lstStyle/>
                    <a:p>
                      <a:pPr indent="0" lvl="0" marL="0" rtl="0" algn="l">
                        <a:spcBef>
                          <a:spcPts val="0"/>
                        </a:spcBef>
                        <a:spcAft>
                          <a:spcPts val="0"/>
                        </a:spcAft>
                        <a:buNone/>
                      </a:pPr>
                      <a:r>
                        <a:rPr lang="zh-TW" sz="1800">
                          <a:solidFill>
                            <a:srgbClr val="FFFFFF"/>
                          </a:solidFill>
                        </a:rPr>
                        <a:t>英文名</a:t>
                      </a:r>
                      <a:endParaRPr sz="1800">
                        <a:solidFill>
                          <a:srgbClr val="FFFFFF"/>
                        </a:solidFill>
                      </a:endParaRPr>
                    </a:p>
                  </a:txBody>
                  <a:tcPr marT="91425" marB="91425" marR="91425" marL="91425"/>
                </a:tc>
                <a:tc>
                  <a:txBody>
                    <a:bodyPr/>
                    <a:lstStyle/>
                    <a:p>
                      <a:pPr indent="0" lvl="0" marL="0" rtl="0" algn="l">
                        <a:spcBef>
                          <a:spcPts val="0"/>
                        </a:spcBef>
                        <a:spcAft>
                          <a:spcPts val="0"/>
                        </a:spcAft>
                        <a:buNone/>
                      </a:pPr>
                      <a:r>
                        <a:rPr lang="zh-TW" sz="1800">
                          <a:solidFill>
                            <a:srgbClr val="FFFFFF"/>
                          </a:solidFill>
                        </a:rPr>
                        <a:t>129</a:t>
                      </a:r>
                      <a:endParaRPr sz="1800">
                        <a:solidFill>
                          <a:srgbClr val="FFFFFF"/>
                        </a:solidFill>
                      </a:endParaRPr>
                    </a:p>
                  </a:txBody>
                  <a:tcPr marT="91425" marB="91425" marR="91425" marL="91425"/>
                </a:tc>
              </a:tr>
              <a:tr h="381000">
                <a:tc>
                  <a:txBody>
                    <a:bodyPr/>
                    <a:lstStyle/>
                    <a:p>
                      <a:pPr indent="0" lvl="0" marL="0" rtl="0" algn="l">
                        <a:spcBef>
                          <a:spcPts val="0"/>
                        </a:spcBef>
                        <a:spcAft>
                          <a:spcPts val="0"/>
                        </a:spcAft>
                        <a:buNone/>
                      </a:pPr>
                      <a:r>
                        <a:rPr lang="zh-TW" sz="1800">
                          <a:solidFill>
                            <a:srgbClr val="FFFFFF"/>
                          </a:solidFill>
                        </a:rPr>
                        <a:t>學號</a:t>
                      </a:r>
                      <a:endParaRPr sz="1800">
                        <a:solidFill>
                          <a:srgbClr val="FFFFFF"/>
                        </a:solidFill>
                      </a:endParaRPr>
                    </a:p>
                  </a:txBody>
                  <a:tcPr marT="91425" marB="91425" marR="91425" marL="91425"/>
                </a:tc>
                <a:tc>
                  <a:txBody>
                    <a:bodyPr/>
                    <a:lstStyle/>
                    <a:p>
                      <a:pPr indent="0" lvl="0" marL="0" rtl="0" algn="l">
                        <a:spcBef>
                          <a:spcPts val="0"/>
                        </a:spcBef>
                        <a:spcAft>
                          <a:spcPts val="0"/>
                        </a:spcAft>
                        <a:buNone/>
                      </a:pPr>
                      <a:r>
                        <a:rPr lang="zh-TW" sz="1800">
                          <a:solidFill>
                            <a:srgbClr val="FFFFFF"/>
                          </a:solidFill>
                        </a:rPr>
                        <a:t>76</a:t>
                      </a:r>
                      <a:endParaRPr sz="1800">
                        <a:solidFill>
                          <a:srgbClr val="FFFFFF"/>
                        </a:solidFill>
                      </a:endParaRPr>
                    </a:p>
                  </a:txBody>
                  <a:tcPr marT="91425" marB="91425" marR="91425" marL="91425"/>
                </a:tc>
              </a:tr>
              <a:tr h="381000">
                <a:tc>
                  <a:txBody>
                    <a:bodyPr/>
                    <a:lstStyle/>
                    <a:p>
                      <a:pPr indent="0" lvl="0" marL="0" rtl="0" algn="l">
                        <a:spcBef>
                          <a:spcPts val="0"/>
                        </a:spcBef>
                        <a:spcAft>
                          <a:spcPts val="0"/>
                        </a:spcAft>
                        <a:buNone/>
                      </a:pPr>
                      <a:r>
                        <a:rPr lang="zh-TW" sz="1800">
                          <a:solidFill>
                            <a:srgbClr val="FFFFFF"/>
                          </a:solidFill>
                        </a:rPr>
                        <a:t>條碼</a:t>
                      </a:r>
                      <a:endParaRPr sz="1800">
                        <a:solidFill>
                          <a:srgbClr val="FFFFFF"/>
                        </a:solidFill>
                      </a:endParaRPr>
                    </a:p>
                  </a:txBody>
                  <a:tcPr marT="91425" marB="91425" marR="91425" marL="91425"/>
                </a:tc>
                <a:tc>
                  <a:txBody>
                    <a:bodyPr/>
                    <a:lstStyle/>
                    <a:p>
                      <a:pPr indent="0" lvl="0" marL="0" rtl="0" algn="l">
                        <a:spcBef>
                          <a:spcPts val="0"/>
                        </a:spcBef>
                        <a:spcAft>
                          <a:spcPts val="0"/>
                        </a:spcAft>
                        <a:buNone/>
                      </a:pPr>
                      <a:r>
                        <a:rPr lang="zh-TW" sz="1800">
                          <a:solidFill>
                            <a:srgbClr val="FFFFFF"/>
                          </a:solidFill>
                        </a:rPr>
                        <a:t>98</a:t>
                      </a:r>
                      <a:endParaRPr sz="1800">
                        <a:solidFill>
                          <a:srgbClr val="FFFFFF"/>
                        </a:solidFill>
                      </a:endParaRPr>
                    </a:p>
                  </a:txBody>
                  <a:tcPr marT="91425" marB="91425" marR="91425" marL="91425"/>
                </a:tc>
              </a:tr>
              <a:tr h="381000">
                <a:tc>
                  <a:txBody>
                    <a:bodyPr/>
                    <a:lstStyle/>
                    <a:p>
                      <a:pPr indent="0" lvl="0" marL="0" rtl="0" algn="l">
                        <a:spcBef>
                          <a:spcPts val="0"/>
                        </a:spcBef>
                        <a:spcAft>
                          <a:spcPts val="0"/>
                        </a:spcAft>
                        <a:buNone/>
                      </a:pPr>
                      <a:r>
                        <a:rPr lang="zh-TW" sz="1800">
                          <a:solidFill>
                            <a:srgbClr val="FFFFFF"/>
                          </a:solidFill>
                        </a:rPr>
                        <a:t>相片</a:t>
                      </a:r>
                      <a:endParaRPr sz="1800">
                        <a:solidFill>
                          <a:srgbClr val="FFFFFF"/>
                        </a:solidFill>
                      </a:endParaRPr>
                    </a:p>
                  </a:txBody>
                  <a:tcPr marT="91425" marB="91425" marR="91425" marL="91425"/>
                </a:tc>
                <a:tc>
                  <a:txBody>
                    <a:bodyPr/>
                    <a:lstStyle/>
                    <a:p>
                      <a:pPr indent="0" lvl="0" marL="0" rtl="0" algn="l">
                        <a:spcBef>
                          <a:spcPts val="0"/>
                        </a:spcBef>
                        <a:spcAft>
                          <a:spcPts val="0"/>
                        </a:spcAft>
                        <a:buNone/>
                      </a:pPr>
                      <a:r>
                        <a:rPr lang="zh-TW" sz="1800">
                          <a:solidFill>
                            <a:srgbClr val="FFFFFF"/>
                          </a:solidFill>
                        </a:rPr>
                        <a:t>21</a:t>
                      </a:r>
                      <a:endParaRPr sz="1800">
                        <a:solidFill>
                          <a:srgbClr val="FFFFFF"/>
                        </a:solidFill>
                      </a:endParaRPr>
                    </a:p>
                  </a:txBody>
                  <a:tcPr marT="91425" marB="91425" marR="91425" marL="91425"/>
                </a:tc>
              </a:tr>
            </a:tbl>
          </a:graphicData>
        </a:graphic>
      </p:graphicFrame>
      <p:sp>
        <p:nvSpPr>
          <p:cNvPr id="239" name="Google Shape;239;p37"/>
          <p:cNvSpPr/>
          <p:nvPr/>
        </p:nvSpPr>
        <p:spPr>
          <a:xfrm>
            <a:off x="3048525" y="2557450"/>
            <a:ext cx="634200" cy="572700"/>
          </a:xfrm>
          <a:prstGeom prst="flowChartDelay">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7"/>
          <p:cNvSpPr/>
          <p:nvPr/>
        </p:nvSpPr>
        <p:spPr>
          <a:xfrm flipH="1">
            <a:off x="3048525" y="3695800"/>
            <a:ext cx="634200" cy="572700"/>
          </a:xfrm>
          <a:prstGeom prst="flowChartOnlineStorag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1" name="Google Shape;241;p37"/>
          <p:cNvCxnSpPr>
            <a:endCxn id="239" idx="1"/>
          </p:cNvCxnSpPr>
          <p:nvPr/>
        </p:nvCxnSpPr>
        <p:spPr>
          <a:xfrm>
            <a:off x="2555325" y="2282800"/>
            <a:ext cx="493200" cy="561000"/>
          </a:xfrm>
          <a:prstGeom prst="straightConnector1">
            <a:avLst/>
          </a:prstGeom>
          <a:noFill/>
          <a:ln cap="flat" cmpd="sng" w="9525">
            <a:solidFill>
              <a:srgbClr val="FFFFFF"/>
            </a:solidFill>
            <a:prstDash val="solid"/>
            <a:round/>
            <a:headEnd len="med" w="med" type="none"/>
            <a:tailEnd len="med" w="med" type="triangle"/>
          </a:ln>
        </p:spPr>
      </p:cxnSp>
      <p:cxnSp>
        <p:nvCxnSpPr>
          <p:cNvPr id="242" name="Google Shape;242;p37"/>
          <p:cNvCxnSpPr>
            <a:endCxn id="239" idx="1"/>
          </p:cNvCxnSpPr>
          <p:nvPr/>
        </p:nvCxnSpPr>
        <p:spPr>
          <a:xfrm>
            <a:off x="2552625" y="2800300"/>
            <a:ext cx="495900" cy="43500"/>
          </a:xfrm>
          <a:prstGeom prst="straightConnector1">
            <a:avLst/>
          </a:prstGeom>
          <a:noFill/>
          <a:ln cap="flat" cmpd="sng" w="9525">
            <a:solidFill>
              <a:srgbClr val="FFFFFF"/>
            </a:solidFill>
            <a:prstDash val="solid"/>
            <a:round/>
            <a:headEnd len="med" w="med" type="none"/>
            <a:tailEnd len="med" w="med" type="triangle"/>
          </a:ln>
        </p:spPr>
      </p:cxnSp>
      <p:cxnSp>
        <p:nvCxnSpPr>
          <p:cNvPr id="243" name="Google Shape;243;p37"/>
          <p:cNvCxnSpPr>
            <a:endCxn id="239" idx="1"/>
          </p:cNvCxnSpPr>
          <p:nvPr/>
        </p:nvCxnSpPr>
        <p:spPr>
          <a:xfrm flipH="1" rot="10800000">
            <a:off x="2552625" y="2843800"/>
            <a:ext cx="495900" cy="432600"/>
          </a:xfrm>
          <a:prstGeom prst="straightConnector1">
            <a:avLst/>
          </a:prstGeom>
          <a:noFill/>
          <a:ln cap="flat" cmpd="sng" w="9525">
            <a:solidFill>
              <a:srgbClr val="FFFFFF"/>
            </a:solidFill>
            <a:prstDash val="solid"/>
            <a:round/>
            <a:headEnd len="med" w="med" type="none"/>
            <a:tailEnd len="med" w="med" type="triangle"/>
          </a:ln>
        </p:spPr>
      </p:cxnSp>
      <p:cxnSp>
        <p:nvCxnSpPr>
          <p:cNvPr id="244" name="Google Shape;244;p37"/>
          <p:cNvCxnSpPr>
            <a:endCxn id="240" idx="3"/>
          </p:cNvCxnSpPr>
          <p:nvPr/>
        </p:nvCxnSpPr>
        <p:spPr>
          <a:xfrm>
            <a:off x="2552725" y="3713650"/>
            <a:ext cx="601500" cy="268500"/>
          </a:xfrm>
          <a:prstGeom prst="straightConnector1">
            <a:avLst/>
          </a:prstGeom>
          <a:noFill/>
          <a:ln cap="flat" cmpd="sng" w="9525">
            <a:solidFill>
              <a:srgbClr val="FFFFFF"/>
            </a:solidFill>
            <a:prstDash val="solid"/>
            <a:round/>
            <a:headEnd len="med" w="med" type="none"/>
            <a:tailEnd len="med" w="med" type="triangle"/>
          </a:ln>
        </p:spPr>
      </p:cxnSp>
      <p:cxnSp>
        <p:nvCxnSpPr>
          <p:cNvPr id="245" name="Google Shape;245;p37"/>
          <p:cNvCxnSpPr>
            <a:endCxn id="240" idx="3"/>
          </p:cNvCxnSpPr>
          <p:nvPr/>
        </p:nvCxnSpPr>
        <p:spPr>
          <a:xfrm flipH="1" rot="10800000">
            <a:off x="2547925" y="3982150"/>
            <a:ext cx="606300" cy="207600"/>
          </a:xfrm>
          <a:prstGeom prst="straightConnector1">
            <a:avLst/>
          </a:prstGeom>
          <a:noFill/>
          <a:ln cap="flat" cmpd="sng" w="9525">
            <a:solidFill>
              <a:srgbClr val="FFFFFF"/>
            </a:solidFill>
            <a:prstDash val="solid"/>
            <a:round/>
            <a:headEnd len="med" w="med" type="none"/>
            <a:tailEnd len="med" w="med" type="triangle"/>
          </a:ln>
        </p:spPr>
      </p:cxnSp>
      <p:cxnSp>
        <p:nvCxnSpPr>
          <p:cNvPr id="246" name="Google Shape;246;p37"/>
          <p:cNvCxnSpPr>
            <a:stCxn id="239" idx="3"/>
          </p:cNvCxnSpPr>
          <p:nvPr/>
        </p:nvCxnSpPr>
        <p:spPr>
          <a:xfrm>
            <a:off x="3682725" y="2843800"/>
            <a:ext cx="279600" cy="0"/>
          </a:xfrm>
          <a:prstGeom prst="straightConnector1">
            <a:avLst/>
          </a:prstGeom>
          <a:noFill/>
          <a:ln cap="flat" cmpd="sng" w="9525">
            <a:solidFill>
              <a:srgbClr val="FFFFFF"/>
            </a:solidFill>
            <a:prstDash val="solid"/>
            <a:round/>
            <a:headEnd len="med" w="med" type="none"/>
            <a:tailEnd len="med" w="med" type="triangle"/>
          </a:ln>
        </p:spPr>
      </p:cxnSp>
      <p:cxnSp>
        <p:nvCxnSpPr>
          <p:cNvPr id="247" name="Google Shape;247;p37"/>
          <p:cNvCxnSpPr/>
          <p:nvPr/>
        </p:nvCxnSpPr>
        <p:spPr>
          <a:xfrm>
            <a:off x="3682725" y="3982150"/>
            <a:ext cx="279600" cy="0"/>
          </a:xfrm>
          <a:prstGeom prst="straightConnector1">
            <a:avLst/>
          </a:prstGeom>
          <a:noFill/>
          <a:ln cap="flat" cmpd="sng" w="9525">
            <a:solidFill>
              <a:srgbClr val="FFFFFF"/>
            </a:solidFill>
            <a:prstDash val="solid"/>
            <a:round/>
            <a:headEnd len="med" w="med" type="none"/>
            <a:tailEnd len="med" w="med" type="triangle"/>
          </a:ln>
        </p:spPr>
      </p:cxnSp>
      <p:sp>
        <p:nvSpPr>
          <p:cNvPr id="248" name="Google Shape;248;p37"/>
          <p:cNvSpPr/>
          <p:nvPr/>
        </p:nvSpPr>
        <p:spPr>
          <a:xfrm>
            <a:off x="3962325" y="2627500"/>
            <a:ext cx="676500" cy="432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zh-TW" sz="1800">
                <a:solidFill>
                  <a:srgbClr val="FFFFFF"/>
                </a:solidFill>
              </a:rPr>
              <a:t>128</a:t>
            </a:r>
            <a:endParaRPr sz="1800">
              <a:solidFill>
                <a:srgbClr val="FFFFFF"/>
              </a:solidFill>
            </a:endParaRPr>
          </a:p>
        </p:txBody>
      </p:sp>
      <p:sp>
        <p:nvSpPr>
          <p:cNvPr id="249" name="Google Shape;249;p37"/>
          <p:cNvSpPr/>
          <p:nvPr/>
        </p:nvSpPr>
        <p:spPr>
          <a:xfrm>
            <a:off x="3962325" y="3765850"/>
            <a:ext cx="676500" cy="432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zh-TW" sz="1800">
                <a:solidFill>
                  <a:srgbClr val="FFFFFF"/>
                </a:solidFill>
              </a:rPr>
              <a:t>118</a:t>
            </a:r>
            <a:endParaRPr sz="1800">
              <a:solidFill>
                <a:srgbClr val="FFFFFF"/>
              </a:solidFill>
            </a:endParaRPr>
          </a:p>
        </p:txBody>
      </p:sp>
      <p:sp>
        <p:nvSpPr>
          <p:cNvPr id="250" name="Google Shape;250;p37"/>
          <p:cNvSpPr/>
          <p:nvPr/>
        </p:nvSpPr>
        <p:spPr>
          <a:xfrm>
            <a:off x="5196400" y="3060100"/>
            <a:ext cx="634200" cy="572700"/>
          </a:xfrm>
          <a:prstGeom prst="flowChartDelay">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1" name="Google Shape;251;p37"/>
          <p:cNvCxnSpPr>
            <a:stCxn id="248" idx="3"/>
            <a:endCxn id="250" idx="1"/>
          </p:cNvCxnSpPr>
          <p:nvPr/>
        </p:nvCxnSpPr>
        <p:spPr>
          <a:xfrm>
            <a:off x="4638825" y="2843800"/>
            <a:ext cx="557700" cy="502800"/>
          </a:xfrm>
          <a:prstGeom prst="straightConnector1">
            <a:avLst/>
          </a:prstGeom>
          <a:noFill/>
          <a:ln cap="flat" cmpd="sng" w="9525">
            <a:solidFill>
              <a:srgbClr val="FFFFFF"/>
            </a:solidFill>
            <a:prstDash val="solid"/>
            <a:round/>
            <a:headEnd len="med" w="med" type="none"/>
            <a:tailEnd len="med" w="med" type="triangle"/>
          </a:ln>
        </p:spPr>
      </p:cxnSp>
      <p:cxnSp>
        <p:nvCxnSpPr>
          <p:cNvPr id="252" name="Google Shape;252;p37"/>
          <p:cNvCxnSpPr>
            <a:stCxn id="249" idx="3"/>
            <a:endCxn id="250" idx="1"/>
          </p:cNvCxnSpPr>
          <p:nvPr/>
        </p:nvCxnSpPr>
        <p:spPr>
          <a:xfrm flipH="1" rot="10800000">
            <a:off x="4638825" y="3346450"/>
            <a:ext cx="557700" cy="635700"/>
          </a:xfrm>
          <a:prstGeom prst="straightConnector1">
            <a:avLst/>
          </a:prstGeom>
          <a:noFill/>
          <a:ln cap="flat" cmpd="sng" w="9525">
            <a:solidFill>
              <a:srgbClr val="FFFFFF"/>
            </a:solidFill>
            <a:prstDash val="solid"/>
            <a:round/>
            <a:headEnd len="med" w="med" type="none"/>
            <a:tailEnd len="med" w="med" type="triangle"/>
          </a:ln>
        </p:spPr>
      </p:cxnSp>
      <p:cxnSp>
        <p:nvCxnSpPr>
          <p:cNvPr id="253" name="Google Shape;253;p37"/>
          <p:cNvCxnSpPr/>
          <p:nvPr/>
        </p:nvCxnSpPr>
        <p:spPr>
          <a:xfrm>
            <a:off x="5830600" y="3346450"/>
            <a:ext cx="279600" cy="0"/>
          </a:xfrm>
          <a:prstGeom prst="straightConnector1">
            <a:avLst/>
          </a:prstGeom>
          <a:noFill/>
          <a:ln cap="flat" cmpd="sng" w="9525">
            <a:solidFill>
              <a:srgbClr val="FFFFFF"/>
            </a:solidFill>
            <a:prstDash val="solid"/>
            <a:round/>
            <a:headEnd len="med" w="med" type="none"/>
            <a:tailEnd len="med" w="med" type="triangle"/>
          </a:ln>
        </p:spPr>
      </p:cxnSp>
      <p:sp>
        <p:nvSpPr>
          <p:cNvPr id="254" name="Google Shape;254;p37"/>
          <p:cNvSpPr/>
          <p:nvPr/>
        </p:nvSpPr>
        <p:spPr>
          <a:xfrm>
            <a:off x="6110200" y="3130150"/>
            <a:ext cx="676500" cy="4326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zh-TW" sz="1800">
                <a:solidFill>
                  <a:srgbClr val="FFFF00"/>
                </a:solidFill>
              </a:rPr>
              <a:t>112</a:t>
            </a:r>
            <a:endParaRPr sz="1800">
              <a:solidFill>
                <a:srgbClr val="FFFF00"/>
              </a:solidFill>
            </a:endParaRPr>
          </a:p>
        </p:txBody>
      </p:sp>
      <p:sp>
        <p:nvSpPr>
          <p:cNvPr id="255" name="Google Shape;255;p37"/>
          <p:cNvSpPr txBox="1"/>
          <p:nvPr/>
        </p:nvSpPr>
        <p:spPr>
          <a:xfrm>
            <a:off x="5045950" y="2098375"/>
            <a:ext cx="2805000" cy="69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600">
                <a:solidFill>
                  <a:srgbClr val="FFFF00"/>
                </a:solidFill>
              </a:rPr>
              <a:t>如果計中不檢查相片，139人中這麼多人可以被改密碼</a:t>
            </a:r>
            <a:endParaRPr sz="1600">
              <a:solidFill>
                <a:srgbClr val="FFFF00"/>
              </a:solidFill>
            </a:endParaRPr>
          </a:p>
        </p:txBody>
      </p:sp>
      <p:cxnSp>
        <p:nvCxnSpPr>
          <p:cNvPr id="256" name="Google Shape;256;p37"/>
          <p:cNvCxnSpPr/>
          <p:nvPr/>
        </p:nvCxnSpPr>
        <p:spPr>
          <a:xfrm>
            <a:off x="2545100" y="4627750"/>
            <a:ext cx="4731000" cy="0"/>
          </a:xfrm>
          <a:prstGeom prst="straightConnector1">
            <a:avLst/>
          </a:prstGeom>
          <a:noFill/>
          <a:ln cap="flat" cmpd="sng" w="9525">
            <a:solidFill>
              <a:srgbClr val="FFFFFF"/>
            </a:solidFill>
            <a:prstDash val="solid"/>
            <a:round/>
            <a:headEnd len="med" w="med" type="none"/>
            <a:tailEnd len="med" w="med" type="triangle"/>
          </a:ln>
        </p:spPr>
      </p:cxnSp>
      <p:sp>
        <p:nvSpPr>
          <p:cNvPr id="257" name="Google Shape;257;p37"/>
          <p:cNvSpPr/>
          <p:nvPr/>
        </p:nvSpPr>
        <p:spPr>
          <a:xfrm>
            <a:off x="7276100" y="4268500"/>
            <a:ext cx="634200" cy="572700"/>
          </a:xfrm>
          <a:prstGeom prst="flowChartDelay">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8" name="Google Shape;258;p37"/>
          <p:cNvCxnSpPr>
            <a:endCxn id="257" idx="1"/>
          </p:cNvCxnSpPr>
          <p:nvPr/>
        </p:nvCxnSpPr>
        <p:spPr>
          <a:xfrm>
            <a:off x="6786800" y="3346450"/>
            <a:ext cx="489300" cy="1208400"/>
          </a:xfrm>
          <a:prstGeom prst="straightConnector1">
            <a:avLst/>
          </a:prstGeom>
          <a:noFill/>
          <a:ln cap="flat" cmpd="sng" w="9525">
            <a:solidFill>
              <a:srgbClr val="FFFFFF"/>
            </a:solidFill>
            <a:prstDash val="solid"/>
            <a:round/>
            <a:headEnd len="med" w="med" type="none"/>
            <a:tailEnd len="med" w="med" type="triangle"/>
          </a:ln>
        </p:spPr>
      </p:cxnSp>
      <p:cxnSp>
        <p:nvCxnSpPr>
          <p:cNvPr id="259" name="Google Shape;259;p37"/>
          <p:cNvCxnSpPr/>
          <p:nvPr/>
        </p:nvCxnSpPr>
        <p:spPr>
          <a:xfrm>
            <a:off x="7910300" y="4554850"/>
            <a:ext cx="279600" cy="0"/>
          </a:xfrm>
          <a:prstGeom prst="straightConnector1">
            <a:avLst/>
          </a:prstGeom>
          <a:noFill/>
          <a:ln cap="flat" cmpd="sng" w="9525">
            <a:solidFill>
              <a:srgbClr val="FFFFFF"/>
            </a:solidFill>
            <a:prstDash val="solid"/>
            <a:round/>
            <a:headEnd len="med" w="med" type="none"/>
            <a:tailEnd len="med" w="med" type="triangle"/>
          </a:ln>
        </p:spPr>
      </p:cxnSp>
      <p:sp>
        <p:nvSpPr>
          <p:cNvPr id="260" name="Google Shape;260;p37"/>
          <p:cNvSpPr/>
          <p:nvPr/>
        </p:nvSpPr>
        <p:spPr>
          <a:xfrm>
            <a:off x="8189900" y="4338550"/>
            <a:ext cx="676500" cy="432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zh-TW" sz="1800">
                <a:solidFill>
                  <a:srgbClr val="FF0000"/>
                </a:solidFill>
              </a:rPr>
              <a:t>19</a:t>
            </a:r>
            <a:endParaRPr sz="1800">
              <a:solidFill>
                <a:srgbClr val="FF0000"/>
              </a:solidFill>
            </a:endParaRPr>
          </a:p>
        </p:txBody>
      </p:sp>
      <p:sp>
        <p:nvSpPr>
          <p:cNvPr id="261" name="Google Shape;261;p37"/>
          <p:cNvSpPr txBox="1"/>
          <p:nvPr/>
        </p:nvSpPr>
        <p:spPr>
          <a:xfrm>
            <a:off x="7116925" y="3183513"/>
            <a:ext cx="2077800" cy="9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600">
                <a:solidFill>
                  <a:srgbClr val="FF0000"/>
                </a:solidFill>
              </a:rPr>
              <a:t>如果計中會檢查相片，139人中這麼多人可以被改密碼</a:t>
            </a:r>
            <a:endParaRPr sz="1600">
              <a:solidFill>
                <a:srgbClr val="FF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我們的前提假設是對的嗎？</a:t>
            </a:r>
            <a:endParaRPr/>
          </a:p>
        </p:txBody>
      </p:sp>
      <p:sp>
        <p:nvSpPr>
          <p:cNvPr id="267" name="Google Shape;267;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我們的做法：找計中人員訪談</a:t>
            </a:r>
            <a:endParaRPr/>
          </a:p>
          <a:p>
            <a:pPr indent="-342900" lvl="0" marL="457200" rtl="0" algn="l">
              <a:spcBef>
                <a:spcPts val="0"/>
              </a:spcBef>
              <a:spcAft>
                <a:spcPts val="0"/>
              </a:spcAft>
              <a:buSzPts val="1800"/>
              <a:buChar char="●"/>
            </a:pPr>
            <a:r>
              <a:rPr lang="zh-TW"/>
              <a:t>針對計中是否會驗證影本是否偽造：準備六份填寫完畢的密碼重設表格，其中</a:t>
            </a:r>
            <a:endParaRPr/>
          </a:p>
          <a:p>
            <a:pPr indent="-342900" lvl="1" marL="914400" rtl="0" algn="l">
              <a:spcBef>
                <a:spcPts val="0"/>
              </a:spcBef>
              <a:spcAft>
                <a:spcPts val="0"/>
              </a:spcAft>
              <a:buSzPts val="1800"/>
              <a:buChar char="○"/>
            </a:pPr>
            <a:r>
              <a:rPr lang="zh-TW" sz="1800"/>
              <a:t>學生證上的資料均取自交流版</a:t>
            </a:r>
            <a:endParaRPr sz="1800"/>
          </a:p>
          <a:p>
            <a:pPr indent="-342900" lvl="1" marL="914400" rtl="0" algn="l">
              <a:spcBef>
                <a:spcPts val="0"/>
              </a:spcBef>
              <a:spcAft>
                <a:spcPts val="0"/>
              </a:spcAft>
              <a:buSzPts val="1800"/>
              <a:buChar char="○"/>
            </a:pPr>
            <a:r>
              <a:rPr lang="zh-TW" sz="1800"/>
              <a:t>有些學生證是合成的，有些不是</a:t>
            </a:r>
            <a:endParaRPr sz="1800"/>
          </a:p>
          <a:p>
            <a:pPr indent="-342900" lvl="0" marL="457200" rtl="0" algn="l">
              <a:spcBef>
                <a:spcPts val="0"/>
              </a:spcBef>
              <a:spcAft>
                <a:spcPts val="0"/>
              </a:spcAft>
              <a:buSzPts val="1800"/>
              <a:buChar char="●"/>
            </a:pPr>
            <a:r>
              <a:rPr lang="zh-TW"/>
              <a:t>個別資料的正確性的話，直接開口問就好了</a:t>
            </a: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如果各位想試試的話</a:t>
            </a:r>
            <a:endParaRPr/>
          </a:p>
        </p:txBody>
      </p:sp>
      <p:sp>
        <p:nvSpPr>
          <p:cNvPr id="273" name="Google Shape;273;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74" name="Google Shape;274;p39"/>
          <p:cNvPicPr preferRelativeResize="0"/>
          <p:nvPr/>
        </p:nvPicPr>
        <p:blipFill>
          <a:blip r:embed="rId3">
            <a:alphaModFix/>
          </a:blip>
          <a:stretch>
            <a:fillRect/>
          </a:stretch>
        </p:blipFill>
        <p:spPr>
          <a:xfrm>
            <a:off x="1564200" y="1152475"/>
            <a:ext cx="6148700" cy="38998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TW" sz="4200"/>
              <a:t>4</a:t>
            </a:r>
            <a:r>
              <a:rPr lang="zh-TW" sz="4200"/>
              <a:t>. </a:t>
            </a:r>
            <a:r>
              <a:rPr lang="zh-TW" sz="4200"/>
              <a:t>結果、討論＆結論</a:t>
            </a:r>
            <a:endParaRPr sz="42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訪談結果＋討論</a:t>
            </a:r>
            <a:endParaRPr/>
          </a:p>
        </p:txBody>
      </p:sp>
      <p:sp>
        <p:nvSpPr>
          <p:cNvPr id="285" name="Google Shape;285;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「如果臨櫃的話，可以過一半；如果寄信的話，一定都可以過」</a:t>
            </a:r>
            <a:endParaRPr/>
          </a:p>
          <a:p>
            <a:pPr indent="-342900" lvl="0" marL="457200" rtl="0" algn="l">
              <a:spcBef>
                <a:spcPts val="0"/>
              </a:spcBef>
              <a:spcAft>
                <a:spcPts val="0"/>
              </a:spcAft>
              <a:buSzPts val="1800"/>
              <a:buChar char="●"/>
            </a:pPr>
            <a:r>
              <a:rPr lang="zh-TW"/>
              <a:t>計中</a:t>
            </a:r>
            <a:r>
              <a:rPr b="1" lang="zh-TW">
                <a:solidFill>
                  <a:srgbClr val="FFFF00"/>
                </a:solidFill>
              </a:rPr>
              <a:t>沒有</a:t>
            </a:r>
            <a:r>
              <a:rPr lang="zh-TW"/>
              <a:t>學生相片的資訊！！！</a:t>
            </a:r>
            <a:endParaRPr/>
          </a:p>
          <a:p>
            <a:pPr indent="-342900" lvl="0" marL="457200" rtl="0" algn="l">
              <a:spcBef>
                <a:spcPts val="0"/>
              </a:spcBef>
              <a:spcAft>
                <a:spcPts val="0"/>
              </a:spcAft>
              <a:buSzPts val="1800"/>
              <a:buChar char="●"/>
            </a:pPr>
            <a:r>
              <a:rPr lang="zh-TW"/>
              <a:t>寄信重設密碼（</a:t>
            </a:r>
            <a:r>
              <a:rPr b="1" lang="zh-TW">
                <a:solidFill>
                  <a:srgbClr val="FFFF00"/>
                </a:solidFill>
              </a:rPr>
              <a:t>易用性</a:t>
            </a:r>
            <a:r>
              <a:rPr lang="zh-TW"/>
              <a:t>）破壞</a:t>
            </a:r>
            <a:r>
              <a:rPr b="1" lang="zh-TW">
                <a:solidFill>
                  <a:srgbClr val="FFFF00"/>
                </a:solidFill>
              </a:rPr>
              <a:t>最小暴露</a:t>
            </a:r>
            <a:r>
              <a:rPr lang="zh-TW"/>
              <a:t>及</a:t>
            </a:r>
            <a:r>
              <a:rPr b="1" lang="zh-TW">
                <a:solidFill>
                  <a:srgbClr val="FFFF00"/>
                </a:solidFill>
              </a:rPr>
              <a:t>最小信任</a:t>
            </a:r>
            <a:endParaRPr b="1">
              <a:solidFill>
                <a:srgbClr val="FFFF00"/>
              </a:solidFill>
            </a:endParaRPr>
          </a:p>
          <a:p>
            <a:pPr indent="-342900" lvl="0" marL="457200" rtl="0" algn="l">
              <a:spcBef>
                <a:spcPts val="0"/>
              </a:spcBef>
              <a:spcAft>
                <a:spcPts val="0"/>
              </a:spcAft>
              <a:buSzPts val="1800"/>
              <a:buChar char="●"/>
            </a:pPr>
            <a:r>
              <a:rPr b="1" lang="zh-TW">
                <a:solidFill>
                  <a:srgbClr val="FFFF00"/>
                </a:solidFill>
              </a:rPr>
              <a:t>最小權限</a:t>
            </a:r>
            <a:r>
              <a:rPr lang="zh-TW"/>
              <a:t>使得計中無法完全驗證學生</a:t>
            </a:r>
            <a:endParaRPr/>
          </a:p>
          <a:p>
            <a:pPr indent="-342900" lvl="0" marL="457200" rtl="0" algn="l">
              <a:spcBef>
                <a:spcPts val="0"/>
              </a:spcBef>
              <a:spcAft>
                <a:spcPts val="0"/>
              </a:spcAft>
              <a:buSzPts val="1800"/>
              <a:buChar char="●"/>
            </a:pPr>
            <a:r>
              <a:rPr lang="zh-TW"/>
              <a:t>但是</a:t>
            </a:r>
            <a:r>
              <a:rPr b="1" lang="zh-TW">
                <a:solidFill>
                  <a:srgbClr val="FFFF00"/>
                </a:solidFill>
              </a:rPr>
              <a:t>可追溯性</a:t>
            </a:r>
            <a:r>
              <a:rPr lang="zh-TW"/>
              <a:t>很高 → 你去改你一定會被抓！</a:t>
            </a:r>
            <a:endParaRPr/>
          </a:p>
          <a:p>
            <a:pPr indent="-342900" lvl="0" marL="457200" rtl="0" algn="l">
              <a:spcBef>
                <a:spcPts val="0"/>
              </a:spcBef>
              <a:spcAft>
                <a:spcPts val="0"/>
              </a:spcAft>
              <a:buSzPts val="1800"/>
              <a:buChar char="●"/>
            </a:pPr>
            <a:r>
              <a:rPr lang="zh-TW"/>
              <a:t>條碼</a:t>
            </a:r>
            <a:r>
              <a:rPr b="1" lang="zh-TW">
                <a:solidFill>
                  <a:srgbClr val="FFFF00"/>
                </a:solidFill>
              </a:rPr>
              <a:t>非常不安全</a:t>
            </a:r>
            <a:r>
              <a:rPr lang="zh-TW"/>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TW" sz="4200"/>
              <a:t>1. </a:t>
            </a:r>
            <a:r>
              <a:rPr lang="zh-TW" sz="4200"/>
              <a:t>研究背景</a:t>
            </a:r>
            <a:endParaRPr sz="42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訪談之後</a:t>
            </a:r>
            <a:endParaRPr/>
          </a:p>
        </p:txBody>
      </p:sp>
      <p:sp>
        <p:nvSpPr>
          <p:cNvPr id="291" name="Google Shape;291;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計中在我們訪談後的當天，更新了密碼重設表格</a:t>
            </a:r>
            <a:endParaRPr/>
          </a:p>
          <a:p>
            <a:pPr indent="-342900" lvl="0" marL="457200" rtl="0" algn="l">
              <a:spcBef>
                <a:spcPts val="0"/>
              </a:spcBef>
              <a:spcAft>
                <a:spcPts val="0"/>
              </a:spcAft>
              <a:buSzPts val="1800"/>
              <a:buChar char="●"/>
            </a:pPr>
            <a:r>
              <a:rPr lang="zh-TW"/>
              <a:t>現在，要重設密碼，需要再多給「身分證字號」及「學生證</a:t>
            </a:r>
            <a:r>
              <a:rPr b="1" lang="zh-TW">
                <a:solidFill>
                  <a:srgbClr val="FFFF00"/>
                </a:solidFill>
              </a:rPr>
              <a:t>背面</a:t>
            </a:r>
            <a:r>
              <a:rPr lang="zh-TW"/>
              <a:t>影本」</a:t>
            </a:r>
            <a:endParaRPr/>
          </a:p>
          <a:p>
            <a:pPr indent="-342900" lvl="0" marL="457200" rtl="0" algn="l">
              <a:spcBef>
                <a:spcPts val="0"/>
              </a:spcBef>
              <a:spcAft>
                <a:spcPts val="0"/>
              </a:spcAft>
              <a:buSzPts val="1800"/>
              <a:buChar char="●"/>
            </a:pPr>
            <a:r>
              <a:rPr lang="zh-TW"/>
              <a:t>NTU的139篇學生證文中，有學生證背面資訊的文數：</a:t>
            </a:r>
            <a:r>
              <a:rPr b="1" lang="zh-TW" u="sng">
                <a:solidFill>
                  <a:srgbClr val="FFFF00"/>
                </a:solidFill>
              </a:rPr>
              <a:t>0</a:t>
            </a:r>
            <a:endParaRPr b="1" u="sng">
              <a:solidFill>
                <a:srgbClr val="FFFF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現在</a:t>
            </a:r>
            <a:r>
              <a:rPr lang="zh-TW"/>
              <a:t>如何重設計中密碼</a:t>
            </a:r>
            <a:endParaRPr/>
          </a:p>
          <a:p>
            <a:pPr indent="0" lvl="0" marL="0" rtl="0" algn="l">
              <a:spcBef>
                <a:spcPts val="0"/>
              </a:spcBef>
              <a:spcAft>
                <a:spcPts val="0"/>
              </a:spcAft>
              <a:buNone/>
            </a:pPr>
            <a:r>
              <a:t/>
            </a:r>
            <a:endParaRPr/>
          </a:p>
        </p:txBody>
      </p:sp>
      <p:sp>
        <p:nvSpPr>
          <p:cNvPr id="297" name="Google Shape;297;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98" name="Google Shape;298;p43"/>
          <p:cNvPicPr preferRelativeResize="0"/>
          <p:nvPr/>
        </p:nvPicPr>
        <p:blipFill>
          <a:blip r:embed="rId3">
            <a:alphaModFix/>
          </a:blip>
          <a:stretch>
            <a:fillRect/>
          </a:stretch>
        </p:blipFill>
        <p:spPr>
          <a:xfrm>
            <a:off x="1622075" y="1017725"/>
            <a:ext cx="5899851" cy="834324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現在如何重設計中密碼</a:t>
            </a:r>
            <a:endParaRPr/>
          </a:p>
        </p:txBody>
      </p:sp>
      <p:sp>
        <p:nvSpPr>
          <p:cNvPr id="304" name="Google Shape;304;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5" name="Google Shape;305;p44"/>
          <p:cNvPicPr preferRelativeResize="0"/>
          <p:nvPr/>
        </p:nvPicPr>
        <p:blipFill>
          <a:blip r:embed="rId3">
            <a:alphaModFix/>
          </a:blip>
          <a:stretch>
            <a:fillRect/>
          </a:stretch>
        </p:blipFill>
        <p:spPr>
          <a:xfrm>
            <a:off x="1622075" y="-3199750"/>
            <a:ext cx="5899851" cy="8343248"/>
          </a:xfrm>
          <a:prstGeom prst="rect">
            <a:avLst/>
          </a:prstGeom>
          <a:noFill/>
          <a:ln>
            <a:noFill/>
          </a:ln>
        </p:spPr>
      </p:pic>
      <p:sp>
        <p:nvSpPr>
          <p:cNvPr id="306" name="Google Shape;306;p44"/>
          <p:cNvSpPr/>
          <p:nvPr/>
        </p:nvSpPr>
        <p:spPr>
          <a:xfrm>
            <a:off x="2598750" y="3397250"/>
            <a:ext cx="1285800" cy="190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學生證</a:t>
            </a:r>
            <a:r>
              <a:rPr b="1" lang="zh-TW">
                <a:solidFill>
                  <a:srgbClr val="FFFF00"/>
                </a:solidFill>
              </a:rPr>
              <a:t>背</a:t>
            </a:r>
            <a:r>
              <a:rPr b="1" lang="zh-TW">
                <a:solidFill>
                  <a:srgbClr val="FFFF00"/>
                </a:solidFill>
              </a:rPr>
              <a:t>面</a:t>
            </a:r>
            <a:r>
              <a:rPr lang="zh-TW"/>
              <a:t>有哪些資訊？</a:t>
            </a:r>
            <a:endParaRPr/>
          </a:p>
        </p:txBody>
      </p:sp>
      <p:sp>
        <p:nvSpPr>
          <p:cNvPr id="312" name="Google Shape;312;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卡片流水號，就是IC晶片中儲存的資訊</a:t>
            </a:r>
            <a:endParaRPr/>
          </a:p>
          <a:p>
            <a:pPr indent="0" lvl="0" marL="0" rtl="0" algn="l">
              <a:spcBef>
                <a:spcPts val="1600"/>
              </a:spcBef>
              <a:spcAft>
                <a:spcPts val="1600"/>
              </a:spcAft>
              <a:buNone/>
            </a:pPr>
            <a:r>
              <a:t/>
            </a:r>
            <a:endParaRPr/>
          </a:p>
        </p:txBody>
      </p:sp>
      <p:pic>
        <p:nvPicPr>
          <p:cNvPr id="313" name="Google Shape;313;p45"/>
          <p:cNvPicPr preferRelativeResize="0"/>
          <p:nvPr/>
        </p:nvPicPr>
        <p:blipFill>
          <a:blip r:embed="rId3">
            <a:alphaModFix/>
          </a:blip>
          <a:stretch>
            <a:fillRect/>
          </a:stretch>
        </p:blipFill>
        <p:spPr>
          <a:xfrm>
            <a:off x="886900" y="1587125"/>
            <a:ext cx="5539502" cy="3556375"/>
          </a:xfrm>
          <a:prstGeom prst="rect">
            <a:avLst/>
          </a:prstGeom>
          <a:noFill/>
          <a:ln>
            <a:noFill/>
          </a:ln>
        </p:spPr>
      </p:pic>
      <p:sp>
        <p:nvSpPr>
          <p:cNvPr id="314" name="Google Shape;314;p45"/>
          <p:cNvSpPr/>
          <p:nvPr/>
        </p:nvSpPr>
        <p:spPr>
          <a:xfrm>
            <a:off x="4908350" y="4777200"/>
            <a:ext cx="1401600" cy="3663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結論</a:t>
            </a:r>
            <a:endParaRPr/>
          </a:p>
        </p:txBody>
      </p:sp>
      <p:sp>
        <p:nvSpPr>
          <p:cNvPr id="320" name="Google Shape;320;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學生證正面的資料絕大多數都能互推</a:t>
            </a:r>
            <a:endParaRPr/>
          </a:p>
          <a:p>
            <a:pPr indent="-342900" lvl="0" marL="457200" rtl="0" algn="l">
              <a:spcBef>
                <a:spcPts val="0"/>
              </a:spcBef>
              <a:spcAft>
                <a:spcPts val="0"/>
              </a:spcAft>
              <a:buSzPts val="1800"/>
              <a:buChar char="●"/>
            </a:pPr>
            <a:r>
              <a:rPr lang="zh-TW"/>
              <a:t>只要求學生證影本作為驗證手段並不安全</a:t>
            </a:r>
            <a:endParaRPr/>
          </a:p>
          <a:p>
            <a:pPr indent="-342900" lvl="0" marL="457200" rtl="0" algn="l">
              <a:spcBef>
                <a:spcPts val="0"/>
              </a:spcBef>
              <a:spcAft>
                <a:spcPts val="0"/>
              </a:spcAft>
              <a:buSzPts val="1800"/>
              <a:buChar char="●"/>
            </a:pPr>
            <a:r>
              <a:rPr lang="zh-TW"/>
              <a:t>「學生證求失主文」導致許多學生證資訊外流</a:t>
            </a:r>
            <a:endParaRPr/>
          </a:p>
          <a:p>
            <a:pPr indent="-342900" lvl="0" marL="457200" rtl="0" algn="l">
              <a:spcBef>
                <a:spcPts val="0"/>
              </a:spcBef>
              <a:spcAft>
                <a:spcPts val="0"/>
              </a:spcAft>
              <a:buSzPts val="1800"/>
              <a:buChar char="●"/>
            </a:pPr>
            <a:r>
              <a:rPr lang="zh-TW"/>
              <a:t>條碼非常不安全</a:t>
            </a:r>
            <a:endParaRPr/>
          </a:p>
          <a:p>
            <a:pPr indent="-342900" lvl="0" marL="457200" rtl="0" algn="l">
              <a:spcBef>
                <a:spcPts val="0"/>
              </a:spcBef>
              <a:spcAft>
                <a:spcPts val="0"/>
              </a:spcAft>
              <a:buSzPts val="1800"/>
              <a:buChar char="●"/>
            </a:pPr>
            <a:r>
              <a:rPr lang="zh-TW"/>
              <a:t>現行自動借書機的漏洞導致攻擊者可以竊取條碼資訊以及假冒受害者</a:t>
            </a:r>
            <a:endParaRPr/>
          </a:p>
          <a:p>
            <a:pPr indent="-342900" lvl="0" marL="457200" rtl="0" algn="l">
              <a:spcBef>
                <a:spcPts val="0"/>
              </a:spcBef>
              <a:spcAft>
                <a:spcPts val="0"/>
              </a:spcAft>
              <a:buSzPts val="1800"/>
              <a:buChar char="●"/>
            </a:pPr>
            <a:r>
              <a:rPr lang="zh-TW"/>
              <a:t>本研究改進了計中的密碼重設機制，讓大家的帳號更安全</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7"/>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TW"/>
              <a:t>Ｑ</a:t>
            </a:r>
            <a:r>
              <a:rPr lang="zh-TW"/>
              <a:t>＆Ａ</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相關研究</a:t>
            </a:r>
            <a:endParaRPr/>
          </a:p>
        </p:txBody>
      </p:sp>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56900" wrap="square" tIns="91425">
            <a:noAutofit/>
          </a:bodyPr>
          <a:lstStyle/>
          <a:p>
            <a:pPr indent="-342900" lvl="0" marL="457200" rtl="0" algn="l">
              <a:spcBef>
                <a:spcPts val="0"/>
              </a:spcBef>
              <a:spcAft>
                <a:spcPts val="0"/>
              </a:spcAft>
              <a:buSzPts val="1800"/>
              <a:buChar char="●"/>
            </a:pPr>
            <a:r>
              <a:rPr lang="zh-TW"/>
              <a:t>常見的密碼重設過程：重設郵件、身分驗證問題</a:t>
            </a:r>
            <a:endParaRPr/>
          </a:p>
          <a:p>
            <a:pPr indent="-342900" lvl="0" marL="457200" rtl="0" algn="l">
              <a:spcBef>
                <a:spcPts val="0"/>
              </a:spcBef>
              <a:spcAft>
                <a:spcPts val="0"/>
              </a:spcAft>
              <a:buSzPts val="1800"/>
              <a:buChar char="●"/>
            </a:pPr>
            <a:r>
              <a:rPr lang="zh-TW"/>
              <a:t>重設郵件</a:t>
            </a:r>
            <a:endParaRPr/>
          </a:p>
          <a:p>
            <a:pPr indent="-342900" lvl="1" marL="914400" rtl="0" algn="l">
              <a:spcBef>
                <a:spcPts val="0"/>
              </a:spcBef>
              <a:spcAft>
                <a:spcPts val="0"/>
              </a:spcAft>
              <a:buSzPts val="1800"/>
              <a:buChar char="○"/>
            </a:pPr>
            <a:r>
              <a:rPr lang="zh-TW" sz="1800"/>
              <a:t>攻擊者再去重設受害者電子郵件的密碼就好了</a:t>
            </a:r>
            <a:endParaRPr sz="1800"/>
          </a:p>
          <a:p>
            <a:pPr indent="-342900" lvl="0" marL="457200" rtl="0" algn="l">
              <a:spcBef>
                <a:spcPts val="0"/>
              </a:spcBef>
              <a:spcAft>
                <a:spcPts val="0"/>
              </a:spcAft>
              <a:buSzPts val="1800"/>
              <a:buChar char="●"/>
            </a:pPr>
            <a:r>
              <a:rPr lang="zh-TW"/>
              <a:t>身分驗證問題</a:t>
            </a:r>
            <a:endParaRPr/>
          </a:p>
          <a:p>
            <a:pPr indent="-342900" lvl="1" marL="914400" rtl="0" algn="l">
              <a:spcBef>
                <a:spcPts val="0"/>
              </a:spcBef>
              <a:spcAft>
                <a:spcPts val="0"/>
              </a:spcAft>
              <a:buSzPts val="1800"/>
              <a:buChar char="○"/>
            </a:pPr>
            <a:r>
              <a:rPr lang="zh-TW" sz="1800"/>
              <a:t>問題本身可能會洩漏受害者個人資訊</a:t>
            </a:r>
            <a:endParaRPr sz="1800"/>
          </a:p>
          <a:p>
            <a:pPr indent="-342900" lvl="1" marL="914400" rtl="0" algn="l">
              <a:spcBef>
                <a:spcPts val="0"/>
              </a:spcBef>
              <a:spcAft>
                <a:spcPts val="0"/>
              </a:spcAft>
              <a:buSzPts val="1800"/>
              <a:buChar char="○"/>
            </a:pPr>
            <a:r>
              <a:rPr lang="zh-TW" sz="1800"/>
              <a:t>用戶可能會謊報</a:t>
            </a:r>
            <a:r>
              <a:rPr lang="zh-TW" sz="1800"/>
              <a:t>身分驗證問題的答案</a:t>
            </a:r>
            <a:endParaRPr sz="1800"/>
          </a:p>
          <a:p>
            <a:pPr indent="-342900" lvl="1" marL="914400" rtl="0" algn="l">
              <a:spcBef>
                <a:spcPts val="0"/>
              </a:spcBef>
              <a:spcAft>
                <a:spcPts val="0"/>
              </a:spcAft>
              <a:buSzPts val="1800"/>
              <a:buChar char="○"/>
            </a:pPr>
            <a:r>
              <a:rPr lang="zh-TW" sz="1800"/>
              <a:t>如果用戶把答案就po到社交網站上呢？</a:t>
            </a:r>
            <a:endParaRPr sz="1800"/>
          </a:p>
          <a:p>
            <a:pPr indent="-342900" lvl="0" marL="457200" rtl="0" algn="l">
              <a:spcBef>
                <a:spcPts val="0"/>
              </a:spcBef>
              <a:spcAft>
                <a:spcPts val="0"/>
              </a:spcAft>
              <a:buSzPts val="1800"/>
              <a:buChar char="●"/>
            </a:pPr>
            <a:r>
              <a:rPr lang="zh-TW"/>
              <a:t>不安全的密碼重設機制會受中間人攻擊</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
                                            <p:txEl>
                                              <p:pRg end="0" st="0"/>
                                            </p:txEl>
                                          </p:spTgt>
                                        </p:tgtEl>
                                        <p:attrNameLst>
                                          <p:attrName>style.visibility</p:attrName>
                                        </p:attrNameLst>
                                      </p:cBhvr>
                                      <p:to>
                                        <p:strVal val="visible"/>
                                      </p:to>
                                    </p:set>
                                    <p:animEffect filter="fade" transition="in">
                                      <p:cBhvr>
                                        <p:cTn dur="1"/>
                                        <p:tgtEl>
                                          <p:spTgt spid="7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
                                            <p:txEl>
                                              <p:pRg end="1" st="1"/>
                                            </p:txEl>
                                          </p:spTgt>
                                        </p:tgtEl>
                                        <p:attrNameLst>
                                          <p:attrName>style.visibility</p:attrName>
                                        </p:attrNameLst>
                                      </p:cBhvr>
                                      <p:to>
                                        <p:strVal val="visible"/>
                                      </p:to>
                                    </p:set>
                                    <p:animEffect filter="fade" transition="in">
                                      <p:cBhvr>
                                        <p:cTn dur="1"/>
                                        <p:tgtEl>
                                          <p:spTgt spid="7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
                                            <p:txEl>
                                              <p:pRg end="2" st="2"/>
                                            </p:txEl>
                                          </p:spTgt>
                                        </p:tgtEl>
                                        <p:attrNameLst>
                                          <p:attrName>style.visibility</p:attrName>
                                        </p:attrNameLst>
                                      </p:cBhvr>
                                      <p:to>
                                        <p:strVal val="visible"/>
                                      </p:to>
                                    </p:set>
                                    <p:animEffect filter="fade" transition="in">
                                      <p:cBhvr>
                                        <p:cTn dur="1"/>
                                        <p:tgtEl>
                                          <p:spTgt spid="7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
                                            <p:txEl>
                                              <p:pRg end="3" st="3"/>
                                            </p:txEl>
                                          </p:spTgt>
                                        </p:tgtEl>
                                        <p:attrNameLst>
                                          <p:attrName>style.visibility</p:attrName>
                                        </p:attrNameLst>
                                      </p:cBhvr>
                                      <p:to>
                                        <p:strVal val="visible"/>
                                      </p:to>
                                    </p:set>
                                    <p:animEffect filter="fade" transition="in">
                                      <p:cBhvr>
                                        <p:cTn dur="1"/>
                                        <p:tgtEl>
                                          <p:spTgt spid="7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
                                            <p:txEl>
                                              <p:pRg end="4" st="4"/>
                                            </p:txEl>
                                          </p:spTgt>
                                        </p:tgtEl>
                                        <p:attrNameLst>
                                          <p:attrName>style.visibility</p:attrName>
                                        </p:attrNameLst>
                                      </p:cBhvr>
                                      <p:to>
                                        <p:strVal val="visible"/>
                                      </p:to>
                                    </p:set>
                                    <p:animEffect filter="fade" transition="in">
                                      <p:cBhvr>
                                        <p:cTn dur="1"/>
                                        <p:tgtEl>
                                          <p:spTgt spid="7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
                                            <p:txEl>
                                              <p:pRg end="5" st="5"/>
                                            </p:txEl>
                                          </p:spTgt>
                                        </p:tgtEl>
                                        <p:attrNameLst>
                                          <p:attrName>style.visibility</p:attrName>
                                        </p:attrNameLst>
                                      </p:cBhvr>
                                      <p:to>
                                        <p:strVal val="visible"/>
                                      </p:to>
                                    </p:set>
                                    <p:animEffect filter="fade" transition="in">
                                      <p:cBhvr>
                                        <p:cTn dur="1"/>
                                        <p:tgtEl>
                                          <p:spTgt spid="7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
                                            <p:txEl>
                                              <p:pRg end="6" st="6"/>
                                            </p:txEl>
                                          </p:spTgt>
                                        </p:tgtEl>
                                        <p:attrNameLst>
                                          <p:attrName>style.visibility</p:attrName>
                                        </p:attrNameLst>
                                      </p:cBhvr>
                                      <p:to>
                                        <p:strVal val="visible"/>
                                      </p:to>
                                    </p:set>
                                    <p:animEffect filter="fade" transition="in">
                                      <p:cBhvr>
                                        <p:cTn dur="1"/>
                                        <p:tgtEl>
                                          <p:spTgt spid="7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
                                            <p:txEl>
                                              <p:pRg end="7" st="7"/>
                                            </p:txEl>
                                          </p:spTgt>
                                        </p:tgtEl>
                                        <p:attrNameLst>
                                          <p:attrName>style.visibility</p:attrName>
                                        </p:attrNameLst>
                                      </p:cBhvr>
                                      <p:to>
                                        <p:strVal val="visible"/>
                                      </p:to>
                                    </p:set>
                                    <p:animEffect filter="fade" transition="in">
                                      <p:cBhvr>
                                        <p:cTn dur="1"/>
                                        <p:tgtEl>
                                          <p:spTgt spid="73">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問題定義</a:t>
            </a:r>
            <a:endParaRPr/>
          </a:p>
        </p:txBody>
      </p:sp>
      <p:sp>
        <p:nvSpPr>
          <p:cNvPr id="79" name="Google Shape;79;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只針對「計中帳密」本身</a:t>
            </a:r>
            <a:endParaRPr/>
          </a:p>
          <a:p>
            <a:pPr indent="-342900" lvl="0" marL="457200" rtl="0" algn="l">
              <a:spcBef>
                <a:spcPts val="0"/>
              </a:spcBef>
              <a:spcAft>
                <a:spcPts val="0"/>
              </a:spcAft>
              <a:buSzPts val="1800"/>
              <a:buChar char="●"/>
            </a:pPr>
            <a:r>
              <a:rPr lang="zh-TW"/>
              <a:t>攻擊者會照著規則玩</a:t>
            </a:r>
            <a:endParaRPr/>
          </a:p>
          <a:p>
            <a:pPr indent="-342900" lvl="0" marL="457200" rtl="0" algn="l">
              <a:spcBef>
                <a:spcPts val="0"/>
              </a:spcBef>
              <a:spcAft>
                <a:spcPts val="0"/>
              </a:spcAft>
              <a:buSzPts val="1800"/>
              <a:buChar char="●"/>
            </a:pPr>
            <a:r>
              <a:rPr lang="zh-TW"/>
              <a:t>只要重設到密碼，就算成功</a:t>
            </a:r>
            <a:endParaRPr/>
          </a:p>
          <a:p>
            <a:pPr indent="-342900" lvl="0" marL="457200" rtl="0" algn="l">
              <a:spcBef>
                <a:spcPts val="0"/>
              </a:spcBef>
              <a:spcAft>
                <a:spcPts val="0"/>
              </a:spcAft>
              <a:buSzPts val="1800"/>
              <a:buChar char="●"/>
            </a:pPr>
            <a:r>
              <a:rPr lang="zh-TW"/>
              <a:t>攻擊模型：根據攻擊者是否為臺大學生作探討，但假設攻擊者在「NTU臺大學生交流板」內</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TW" sz="4200"/>
              <a:t>2</a:t>
            </a:r>
            <a:r>
              <a:rPr lang="zh-TW" sz="4200"/>
              <a:t>. </a:t>
            </a:r>
            <a:r>
              <a:rPr lang="zh-TW" sz="4200"/>
              <a:t>如何重設計中密碼</a:t>
            </a:r>
            <a:endParaRPr sz="4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在本研究開始時，如何重設計中密碼</a:t>
            </a:r>
            <a:endParaRPr/>
          </a:p>
        </p:txBody>
      </p:sp>
      <p:sp>
        <p:nvSpPr>
          <p:cNvPr id="90" name="Google Shape;90;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兩種方式：</a:t>
            </a:r>
            <a:endParaRPr/>
          </a:p>
          <a:p>
            <a:pPr indent="-342900" lvl="0" marL="457200" rtl="0" algn="l">
              <a:spcBef>
                <a:spcPts val="1600"/>
              </a:spcBef>
              <a:spcAft>
                <a:spcPts val="0"/>
              </a:spcAft>
              <a:buSzPts val="1800"/>
              <a:buChar char="●"/>
            </a:pPr>
            <a:r>
              <a:rPr lang="zh-TW"/>
              <a:t>臨櫃：持本人證件親自到計中櫃台修改密碼。</a:t>
            </a:r>
            <a:endParaRPr/>
          </a:p>
          <a:p>
            <a:pPr indent="-342900" lvl="0" marL="457200" rtl="0" algn="l">
              <a:spcBef>
                <a:spcPts val="0"/>
              </a:spcBef>
              <a:spcAft>
                <a:spcPts val="0"/>
              </a:spcAft>
              <a:buSzPts val="1800"/>
              <a:buChar char="●"/>
            </a:pPr>
            <a:r>
              <a:rPr lang="zh-TW"/>
              <a:t>寄信：填寫「計中帳號修改密碼表格」並寄給計中。</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計中帳號修改密碼表格</a:t>
            </a:r>
            <a:endParaRPr/>
          </a:p>
        </p:txBody>
      </p:sp>
      <p:pic>
        <p:nvPicPr>
          <p:cNvPr id="96" name="Google Shape;96;p20"/>
          <p:cNvPicPr preferRelativeResize="0"/>
          <p:nvPr/>
        </p:nvPicPr>
        <p:blipFill>
          <a:blip r:embed="rId3">
            <a:alphaModFix/>
          </a:blip>
          <a:stretch>
            <a:fillRect/>
          </a:stretch>
        </p:blipFill>
        <p:spPr>
          <a:xfrm>
            <a:off x="1301750" y="1112975"/>
            <a:ext cx="6540500" cy="9245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計中帳號修改密碼表格</a:t>
            </a:r>
            <a:endParaRPr/>
          </a:p>
        </p:txBody>
      </p:sp>
      <p:pic>
        <p:nvPicPr>
          <p:cNvPr id="102" name="Google Shape;102;p21"/>
          <p:cNvPicPr preferRelativeResize="0"/>
          <p:nvPr/>
        </p:nvPicPr>
        <p:blipFill>
          <a:blip r:embed="rId3">
            <a:alphaModFix/>
          </a:blip>
          <a:stretch>
            <a:fillRect/>
          </a:stretch>
        </p:blipFill>
        <p:spPr>
          <a:xfrm>
            <a:off x="1301750" y="-4102225"/>
            <a:ext cx="6540500" cy="9245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